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427" r:id="rId3"/>
    <p:sldId id="429" r:id="rId4"/>
    <p:sldId id="558" r:id="rId5"/>
    <p:sldId id="261" r:id="rId6"/>
    <p:sldId id="559" r:id="rId7"/>
    <p:sldId id="574" r:id="rId8"/>
    <p:sldId id="368" r:id="rId9"/>
    <p:sldId id="258" r:id="rId10"/>
    <p:sldId id="264" r:id="rId11"/>
    <p:sldId id="259" r:id="rId12"/>
    <p:sldId id="583" r:id="rId13"/>
    <p:sldId id="271" r:id="rId14"/>
    <p:sldId id="365" r:id="rId15"/>
    <p:sldId id="263" r:id="rId16"/>
    <p:sldId id="562" r:id="rId17"/>
    <p:sldId id="577" r:id="rId18"/>
    <p:sldId id="579" r:id="rId19"/>
    <p:sldId id="581" r:id="rId20"/>
    <p:sldId id="582" r:id="rId21"/>
    <p:sldId id="580" r:id="rId22"/>
    <p:sldId id="5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6" autoAdjust="0"/>
    <p:restoredTop sz="86392" autoAdjust="0"/>
  </p:normalViewPr>
  <p:slideViewPr>
    <p:cSldViewPr snapToGrid="0">
      <p:cViewPr>
        <p:scale>
          <a:sx n="90" d="100"/>
          <a:sy n="90" d="100"/>
        </p:scale>
        <p:origin x="-2264" y="-14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1B35E-0031-3942-96AA-F46385EF65AA}" type="datetimeFigureOut">
              <a:rPr lang="en-GB" smtClean="0"/>
              <a:t>26/09/23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C5B36-E9B6-D54C-B70F-82CA95370BF5}" type="slidenum">
              <a:rPr lang="en-GB" smtClean="0"/>
              <a:t>‹#›</a:t>
            </a:fld>
            <a:endParaRPr lang="en-GB"/>
          </a:p>
        </p:txBody>
      </p:sp>
    </p:spTree>
    <p:extLst>
      <p:ext uri="{BB962C8B-B14F-4D97-AF65-F5344CB8AC3E}">
        <p14:creationId xmlns:p14="http://schemas.microsoft.com/office/powerpoint/2010/main" val="33616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6399ad302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76399ad302_2_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6399ad302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g76399ad302_2_6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F3CB24-0903-9603-6B5F-CB71AD8A7D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xmlns="" id="{4E6D84A3-6B0B-810C-F1EB-A58CA5C02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xmlns="" id="{27B2D720-1D93-A6EB-9545-4FBDCA87C900}"/>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7D6BED23-8F68-DB66-96FE-62EF1E996C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980DF82E-B9BC-8E2C-2D8B-6904D17FE97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33366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92C874-5C68-9ACE-593D-1E8C18CBCD5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xmlns="" id="{33797EE1-8ABF-8442-8FE9-0BDF50CDA3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xmlns="" id="{4F9576C5-50F9-4175-0BA8-D53533CD6338}"/>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E231C8B4-B383-447F-A21E-19CE6F194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038FF2F9-F5C0-E8BE-197C-29201981CE7B}"/>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40058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0C02F14-6F21-2888-B9F8-8E9811E4105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xmlns="" id="{2C19085F-9C14-3A09-4C60-CDE834522B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xmlns="" id="{7A796311-82D5-40AD-77F5-19E5B163CECC}"/>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557E894D-8CF7-E2E8-2E9A-882D5CADB3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10398AB9-BFF0-0FB2-28FC-F975C03253B7}"/>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585576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354C42-55B1-96CF-2F9C-F32FC727C01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xmlns="" id="{6442F02D-9EAE-1C09-BB94-BCCEEF943C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xmlns="" id="{BD22B0B4-61BE-FDAB-B8D0-6AF61D94A133}"/>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12E300A8-D679-D524-F17F-A3459509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0C1482C1-A072-040A-5302-E56667030F03}"/>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60547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D5046D-7BA7-3EF5-5E90-93510EBBA75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xmlns="" id="{01923EA6-CC00-16D4-3B33-B4B099DAB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xmlns="" id="{E14E0090-16D8-ED50-515B-96453F3C470E}"/>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F6FAF5DA-3B8F-5391-9C1A-434150B10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xmlns="" id="{80C1ED09-4869-6F8A-29A3-FEE43A14A3CF}"/>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1828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F44BFB-A376-8ACA-ABA2-33863AA3692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xmlns="" id="{C47887E3-EDCF-37E1-66D7-A8CA5C529A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xmlns="" id="{A23D9B12-D420-F7BE-F119-C3DE75F5FE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xmlns="" id="{54B4416A-5011-4554-02CF-68C17881714D}"/>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6" name="Footer Placeholder 5">
            <a:extLst>
              <a:ext uri="{FF2B5EF4-FFF2-40B4-BE49-F238E27FC236}">
                <a16:creationId xmlns:a16="http://schemas.microsoft.com/office/drawing/2014/main" xmlns="" id="{A594ACC5-DEEB-F307-4371-E39C3B0C68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726268AA-4A45-B61F-9BDD-E0A2393E60FD}"/>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20521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89BB05-3E65-EAD3-E180-DC64AB8D182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xmlns="" id="{D3D8BEE3-5E34-C7A6-4769-45DD51905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xmlns="" id="{7878EB4C-8B6C-EDA8-1FA3-8EC21A77C6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xmlns="" id="{00D09377-A2B3-3CD2-D30F-A8888D3FF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xmlns="" id="{2F2DDA71-529A-002F-B8A8-78BFDF5E9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xmlns="" id="{0A6C2B8C-A10B-6FD3-051D-CC8944EAE09D}"/>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8" name="Footer Placeholder 7">
            <a:extLst>
              <a:ext uri="{FF2B5EF4-FFF2-40B4-BE49-F238E27FC236}">
                <a16:creationId xmlns:a16="http://schemas.microsoft.com/office/drawing/2014/main" xmlns="" id="{11CE775C-C9B1-330D-4F2A-F3D27CD2EBA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xmlns="" id="{DC63AD0D-1553-447A-43F2-95CF61D2B046}"/>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63818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659B92-8999-4076-928E-65AA2A23A13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xmlns="" id="{A0A729A3-ACC0-1A64-76CD-649DBA392573}"/>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4" name="Footer Placeholder 3">
            <a:extLst>
              <a:ext uri="{FF2B5EF4-FFF2-40B4-BE49-F238E27FC236}">
                <a16:creationId xmlns:a16="http://schemas.microsoft.com/office/drawing/2014/main" xmlns="" id="{C0F3FB9F-E0FE-A9B7-8798-A23309D796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xmlns="" id="{64E63AE5-E56A-9214-A534-3CE63D859274}"/>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509893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496B695-E141-C2EE-7B3F-CEA647F745C6}"/>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3" name="Footer Placeholder 2">
            <a:extLst>
              <a:ext uri="{FF2B5EF4-FFF2-40B4-BE49-F238E27FC236}">
                <a16:creationId xmlns:a16="http://schemas.microsoft.com/office/drawing/2014/main" xmlns="" id="{2DF73850-1B8D-A346-00FF-A5F663E6C5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xmlns="" id="{2D937913-7EEE-8AD4-29E9-4074C5BEB462}"/>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76611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992208-8FC8-EAE4-A18F-286036B98C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xmlns="" id="{9E1F74C2-3370-E201-DCDA-24B08D00B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xmlns="" id="{24F124BB-5AD2-417D-44D0-136068805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CE2B43F3-1EED-745E-22C6-CB20DAC01FBD}"/>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6" name="Footer Placeholder 5">
            <a:extLst>
              <a:ext uri="{FF2B5EF4-FFF2-40B4-BE49-F238E27FC236}">
                <a16:creationId xmlns:a16="http://schemas.microsoft.com/office/drawing/2014/main" xmlns="" id="{856B4E66-AA3C-F2BA-A9ED-BA5113DCB4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18597C5E-EA70-A7A1-3249-876E2439F76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9336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F1F660-CC38-1FDA-CE26-39CF04903B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xmlns="" id="{09FF3321-B3FA-53B6-2CA9-EDDBBE612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xmlns="" id="{CE98F8AC-9B79-1BB2-D88D-5102EB06F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xmlns="" id="{CF205BA8-36F5-5392-9DDE-52167E5FF258}"/>
              </a:ext>
            </a:extLst>
          </p:cNvPr>
          <p:cNvSpPr>
            <a:spLocks noGrp="1"/>
          </p:cNvSpPr>
          <p:nvPr>
            <p:ph type="dt" sz="half" idx="10"/>
          </p:nvPr>
        </p:nvSpPr>
        <p:spPr/>
        <p:txBody>
          <a:bodyPr/>
          <a:lstStyle/>
          <a:p>
            <a:fld id="{8FB5BE89-0DCA-B040-9DAC-136049FC17BA}" type="datetimeFigureOut">
              <a:rPr lang="en-GB" smtClean="0"/>
              <a:t>26/09/23</a:t>
            </a:fld>
            <a:endParaRPr lang="en-GB"/>
          </a:p>
        </p:txBody>
      </p:sp>
      <p:sp>
        <p:nvSpPr>
          <p:cNvPr id="6" name="Footer Placeholder 5">
            <a:extLst>
              <a:ext uri="{FF2B5EF4-FFF2-40B4-BE49-F238E27FC236}">
                <a16:creationId xmlns:a16="http://schemas.microsoft.com/office/drawing/2014/main" xmlns="" id="{7E64018E-2E04-9679-971E-7AF7CE41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xmlns="" id="{0E6018EE-74C5-2DAB-0817-08C58E2764B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5344481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16E45CE9-6277-511F-8729-9B9ABD5C7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xmlns="" id="{788D2E02-CE7B-3186-58F2-53A13C97E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xmlns="" id="{9B418DC8-E66B-60E2-D7F6-04A70D401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5BE89-0DCA-B040-9DAC-136049FC17BA}" type="datetimeFigureOut">
              <a:rPr lang="en-GB" smtClean="0"/>
              <a:t>26/09/23</a:t>
            </a:fld>
            <a:endParaRPr lang="en-GB"/>
          </a:p>
        </p:txBody>
      </p:sp>
      <p:sp>
        <p:nvSpPr>
          <p:cNvPr id="5" name="Footer Placeholder 4">
            <a:extLst>
              <a:ext uri="{FF2B5EF4-FFF2-40B4-BE49-F238E27FC236}">
                <a16:creationId xmlns:a16="http://schemas.microsoft.com/office/drawing/2014/main" xmlns="" id="{384B9BDF-8E44-D236-0EF0-2C8F6C9B2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xmlns="" id="{DF692A5E-6A92-64FC-8A68-FC562F81B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793D1-9486-3B49-8222-A271D438659D}" type="slidenum">
              <a:rPr lang="en-GB" smtClean="0"/>
              <a:t>‹#›</a:t>
            </a:fld>
            <a:endParaRPr lang="en-GB"/>
          </a:p>
        </p:txBody>
      </p:sp>
    </p:spTree>
    <p:extLst>
      <p:ext uri="{BB962C8B-B14F-4D97-AF65-F5344CB8AC3E}">
        <p14:creationId xmlns:p14="http://schemas.microsoft.com/office/powerpoint/2010/main" val="1579711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1.png"/><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 Id="rId4" Type="http://schemas.microsoft.com/office/2007/relationships/hdphoto" Target="../media/hdphoto1.wdp"/><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jpeg"/><Relationship Id="rId9" Type="http://schemas.microsoft.com/office/2007/relationships/hdphoto" Target="../media/hdphoto2.wdp"/><Relationship Id="rId10"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 Id="rId3" Type="http://schemas.openxmlformats.org/officeDocument/2006/relationships/image" Target="../media/image39.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50.png"/><Relationship Id="rId21" Type="http://schemas.openxmlformats.org/officeDocument/2006/relationships/image" Target="../media/image51.png"/><Relationship Id="rId22" Type="http://schemas.openxmlformats.org/officeDocument/2006/relationships/image" Target="../media/image52.png"/><Relationship Id="rId23" Type="http://schemas.openxmlformats.org/officeDocument/2006/relationships/image" Target="../media/image53.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s>
</file>

<file path=ppt/slides/_rels/slide14.xml.rels><?xml version="1.0" encoding="UTF-8" standalone="yes"?>
<Relationships xmlns="http://schemas.openxmlformats.org/package/2006/relationships"><Relationship Id="rId11" Type="http://schemas.openxmlformats.org/officeDocument/2006/relationships/image" Target="../media/image63.emf"/><Relationship Id="rId12" Type="http://schemas.openxmlformats.org/officeDocument/2006/relationships/image" Target="../media/image1.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6" Type="http://schemas.openxmlformats.org/officeDocument/2006/relationships/image" Target="../media/image58.emf"/><Relationship Id="rId7" Type="http://schemas.openxmlformats.org/officeDocument/2006/relationships/image" Target="../media/image59.tiff"/><Relationship Id="rId8" Type="http://schemas.openxmlformats.org/officeDocument/2006/relationships/image" Target="../media/image60.tiff"/><Relationship Id="rId9" Type="http://schemas.openxmlformats.org/officeDocument/2006/relationships/image" Target="../media/image61.tiff"/><Relationship Id="rId10" Type="http://schemas.openxmlformats.org/officeDocument/2006/relationships/image" Target="../media/image6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sv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9.xml.rels><?xml version="1.0" encoding="UTF-8" standalone="yes"?>
<Relationships xmlns="http://schemas.openxmlformats.org/package/2006/relationships"><Relationship Id="rId3" Type="http://schemas.openxmlformats.org/officeDocument/2006/relationships/hyperlink" Target="https://tinyurl.com/climb-movie" TargetMode="Externa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746421" y="2561281"/>
            <a:ext cx="9144000" cy="2387600"/>
          </a:xfrm>
        </p:spPr>
        <p:txBody>
          <a:bodyPr/>
          <a:lstStyle/>
          <a:p>
            <a:r>
              <a:rPr lang="it-IT" dirty="0"/>
              <a:t>CLIMB, the Cloud and </a:t>
            </a:r>
            <a:r>
              <a:rPr lang="en-GB" dirty="0" smtClean="0"/>
              <a:t>Notebook Servers</a:t>
            </a:r>
            <a:endParaRPr lang="en-US" dirty="0"/>
          </a:p>
        </p:txBody>
      </p:sp>
      <p:sp>
        <p:nvSpPr>
          <p:cNvPr id="14338" name="Subtitle 2"/>
          <p:cNvSpPr>
            <a:spLocks noGrp="1"/>
          </p:cNvSpPr>
          <p:nvPr>
            <p:ph type="subTitle" idx="1"/>
          </p:nvPr>
        </p:nvSpPr>
        <p:spPr>
          <a:xfrm>
            <a:off x="1363363" y="5377804"/>
            <a:ext cx="9144000" cy="1655762"/>
          </a:xfrm>
        </p:spPr>
        <p:txBody>
          <a:bodyPr/>
          <a:lstStyle/>
          <a:p>
            <a:r>
              <a:rPr lang="en-US" dirty="0"/>
              <a:t>Professor Mark Pallen</a:t>
            </a:r>
          </a:p>
        </p:txBody>
      </p:sp>
      <p:pic>
        <p:nvPicPr>
          <p:cNvPr id="7" name="Picture 6">
            <a:extLst>
              <a:ext uri="{FF2B5EF4-FFF2-40B4-BE49-F238E27FC236}">
                <a16:creationId xmlns:a16="http://schemas.microsoft.com/office/drawing/2014/main" xmlns="" id="{0B3517FA-129B-BD15-E9AC-07C19F8E4A30}"/>
              </a:ext>
            </a:extLst>
          </p:cNvPr>
          <p:cNvPicPr>
            <a:picLocks noChangeAspect="1"/>
          </p:cNvPicPr>
          <p:nvPr/>
        </p:nvPicPr>
        <p:blipFill>
          <a:blip r:embed="rId2">
            <a:alphaModFix/>
          </a:blip>
          <a:stretch>
            <a:fillRect/>
          </a:stretch>
        </p:blipFill>
        <p:spPr>
          <a:xfrm>
            <a:off x="683741" y="101212"/>
            <a:ext cx="6140828" cy="2648984"/>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p:cNvCxnSpPr/>
          <p:nvPr/>
        </p:nvCxnSpPr>
        <p:spPr>
          <a:xfrm flipV="1">
            <a:off x="0" y="3077293"/>
            <a:ext cx="4702237" cy="1155763"/>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297243" y="1"/>
            <a:ext cx="0" cy="2357195"/>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8152068" y="2815735"/>
            <a:ext cx="4039933" cy="463776"/>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70" name="Cloud 69"/>
          <p:cNvSpPr/>
          <p:nvPr/>
        </p:nvSpPr>
        <p:spPr>
          <a:xfrm>
            <a:off x="4255464" y="1684927"/>
            <a:ext cx="4348920" cy="2548135"/>
          </a:xfrm>
          <a:prstGeom prst="cloud">
            <a:avLst/>
          </a:prstGeom>
          <a:solidFill>
            <a:schemeClr val="tx2">
              <a:lumMod val="20000"/>
              <a:lumOff val="80000"/>
            </a:schemeClr>
          </a:solidFill>
          <a:ln>
            <a:solidFill>
              <a:schemeClr val="tx1"/>
            </a:solidFill>
          </a:ln>
          <a:effectLst>
            <a:glow rad="228600">
              <a:schemeClr val="accent1">
                <a:satMod val="175000"/>
                <a:alpha val="40000"/>
              </a:schemeClr>
            </a:glow>
            <a:outerShdw blurRad="50800" dist="43000" dir="5400000"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lIns="103889" tIns="51944" rIns="103889" bIns="51944" spcCol="0" rtlCol="0" anchor="ctr"/>
          <a:lstStyle/>
          <a:p>
            <a:pPr algn="ctr"/>
            <a:endParaRPr lang="en-GB" sz="1467" i="1"/>
          </a:p>
        </p:txBody>
      </p:sp>
      <p:sp>
        <p:nvSpPr>
          <p:cNvPr id="2" name="Rectangle 1"/>
          <p:cNvSpPr/>
          <p:nvPr/>
        </p:nvSpPr>
        <p:spPr>
          <a:xfrm>
            <a:off x="358353" y="1"/>
            <a:ext cx="3716416"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Community Engagement</a:t>
            </a:r>
            <a:endParaRPr lang="en-GB" sz="2133" dirty="0">
              <a:solidFill>
                <a:schemeClr val="tx1">
                  <a:lumMod val="65000"/>
                  <a:lumOff val="35000"/>
                </a:schemeClr>
              </a:solidFill>
            </a:endParaRPr>
          </a:p>
        </p:txBody>
      </p:sp>
      <p:sp>
        <p:nvSpPr>
          <p:cNvPr id="89" name="Rectangle 88"/>
          <p:cNvSpPr/>
          <p:nvPr/>
        </p:nvSpPr>
        <p:spPr>
          <a:xfrm>
            <a:off x="6510084" y="0"/>
            <a:ext cx="5711177"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Infrastructure </a:t>
            </a:r>
            <a:endParaRPr lang="en-GB" sz="2133" dirty="0">
              <a:solidFill>
                <a:schemeClr val="tx1">
                  <a:lumMod val="65000"/>
                  <a:lumOff val="35000"/>
                </a:schemeClr>
              </a:solidFill>
            </a:endParaRPr>
          </a:p>
        </p:txBody>
      </p:sp>
      <p:sp>
        <p:nvSpPr>
          <p:cNvPr id="100" name="Rectangle 99"/>
          <p:cNvSpPr/>
          <p:nvPr/>
        </p:nvSpPr>
        <p:spPr>
          <a:xfrm>
            <a:off x="974540" y="3832946"/>
            <a:ext cx="4316545"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Tools and Integration</a:t>
            </a:r>
            <a:endParaRPr lang="en-US" sz="2133" i="1" dirty="0">
              <a:solidFill>
                <a:schemeClr val="tx1">
                  <a:lumMod val="65000"/>
                  <a:lumOff val="35000"/>
                </a:schemeClr>
              </a:solidFill>
            </a:endParaRPr>
          </a:p>
        </p:txBody>
      </p:sp>
      <p:sp>
        <p:nvSpPr>
          <p:cNvPr id="101" name="Rectangle 100"/>
          <p:cNvSpPr/>
          <p:nvPr/>
        </p:nvSpPr>
        <p:spPr>
          <a:xfrm>
            <a:off x="3" y="5458959"/>
            <a:ext cx="3762893" cy="679561"/>
          </a:xfrm>
          <a:prstGeom prst="rect">
            <a:avLst/>
          </a:prstGeom>
        </p:spPr>
        <p:txBody>
          <a:bodyPr wrap="square" lIns="103900" tIns="51951" rIns="103900" bIns="51951">
            <a:spAutoFit/>
          </a:bodyPr>
          <a:lstStyle/>
          <a:p>
            <a:r>
              <a:rPr lang="en-GB" sz="1867" b="1" dirty="0">
                <a:solidFill>
                  <a:schemeClr val="tx1">
                    <a:lumMod val="65000"/>
                    <a:lumOff val="35000"/>
                  </a:schemeClr>
                </a:solidFill>
              </a:rPr>
              <a:t>Vibrant interdisciplinary team </a:t>
            </a:r>
          </a:p>
          <a:p>
            <a:r>
              <a:rPr lang="en-GB" sz="1867" b="1" dirty="0">
                <a:solidFill>
                  <a:schemeClr val="tx1">
                    <a:lumMod val="65000"/>
                    <a:lumOff val="35000"/>
                  </a:schemeClr>
                </a:solidFill>
              </a:rPr>
              <a:t>with proven track record </a:t>
            </a:r>
          </a:p>
        </p:txBody>
      </p:sp>
      <p:sp>
        <p:nvSpPr>
          <p:cNvPr id="141" name="TextBox 140"/>
          <p:cNvSpPr txBox="1"/>
          <p:nvPr/>
        </p:nvSpPr>
        <p:spPr>
          <a:xfrm>
            <a:off x="8800005" y="3391105"/>
            <a:ext cx="1026078" cy="597359"/>
          </a:xfrm>
          <a:prstGeom prst="rect">
            <a:avLst/>
          </a:prstGeom>
          <a:noFill/>
        </p:spPr>
        <p:txBody>
          <a:bodyPr wrap="none" lIns="103900" tIns="51951" rIns="103900" bIns="51951" rtlCol="0">
            <a:spAutoFit/>
          </a:bodyPr>
          <a:lstStyle/>
          <a:p>
            <a:pPr algn="ctr"/>
            <a:r>
              <a:rPr lang="en-US" sz="1600" b="1" dirty="0">
                <a:solidFill>
                  <a:srgbClr val="800000"/>
                </a:solidFill>
              </a:rPr>
              <a:t>Software </a:t>
            </a:r>
          </a:p>
          <a:p>
            <a:pPr algn="ctr"/>
            <a:r>
              <a:rPr lang="en-US" sz="1600" b="1" dirty="0">
                <a:solidFill>
                  <a:srgbClr val="800000"/>
                </a:solidFill>
              </a:rPr>
              <a:t>and data</a:t>
            </a:r>
          </a:p>
        </p:txBody>
      </p:sp>
      <p:cxnSp>
        <p:nvCxnSpPr>
          <p:cNvPr id="98" name="Straight Connector 97"/>
          <p:cNvCxnSpPr/>
          <p:nvPr/>
        </p:nvCxnSpPr>
        <p:spPr>
          <a:xfrm>
            <a:off x="14" y="5424762"/>
            <a:ext cx="12191999" cy="1"/>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3889251" y="1154168"/>
            <a:ext cx="1205678" cy="351138"/>
          </a:xfrm>
          <a:prstGeom prst="rect">
            <a:avLst/>
          </a:prstGeom>
        </p:spPr>
        <p:txBody>
          <a:bodyPr wrap="none" lIns="103900" tIns="51951" rIns="103900" bIns="51951">
            <a:spAutoFit/>
          </a:bodyPr>
          <a:lstStyle/>
          <a:p>
            <a:pPr algn="ctr"/>
            <a:r>
              <a:rPr lang="en-US" sz="1600" b="1" dirty="0">
                <a:solidFill>
                  <a:srgbClr val="800000"/>
                </a:solidFill>
              </a:rPr>
              <a:t>Hackathons</a:t>
            </a:r>
          </a:p>
        </p:txBody>
      </p:sp>
      <p:sp>
        <p:nvSpPr>
          <p:cNvPr id="71" name="Rectangle 70"/>
          <p:cNvSpPr/>
          <p:nvPr/>
        </p:nvSpPr>
        <p:spPr>
          <a:xfrm>
            <a:off x="4879236" y="586783"/>
            <a:ext cx="888926" cy="351138"/>
          </a:xfrm>
          <a:prstGeom prst="rect">
            <a:avLst/>
          </a:prstGeom>
        </p:spPr>
        <p:txBody>
          <a:bodyPr wrap="none" lIns="103900" tIns="51951" rIns="103900" bIns="51951">
            <a:spAutoFit/>
          </a:bodyPr>
          <a:lstStyle/>
          <a:p>
            <a:pPr algn="ctr"/>
            <a:r>
              <a:rPr lang="en-US" sz="1600" b="1" dirty="0">
                <a:solidFill>
                  <a:srgbClr val="800000"/>
                </a:solidFill>
              </a:rPr>
              <a:t>Training</a:t>
            </a:r>
          </a:p>
        </p:txBody>
      </p:sp>
      <p:sp>
        <p:nvSpPr>
          <p:cNvPr id="72" name="Rectangle 71"/>
          <p:cNvSpPr/>
          <p:nvPr/>
        </p:nvSpPr>
        <p:spPr>
          <a:xfrm>
            <a:off x="3580947" y="446361"/>
            <a:ext cx="1022872" cy="351138"/>
          </a:xfrm>
          <a:prstGeom prst="rect">
            <a:avLst/>
          </a:prstGeom>
        </p:spPr>
        <p:txBody>
          <a:bodyPr wrap="none" lIns="103900" tIns="51951" rIns="103900" bIns="51951">
            <a:spAutoFit/>
          </a:bodyPr>
          <a:lstStyle/>
          <a:p>
            <a:pPr algn="ctr"/>
            <a:r>
              <a:rPr lang="en-US" sz="1600" b="1" dirty="0">
                <a:solidFill>
                  <a:srgbClr val="800000"/>
                </a:solidFill>
              </a:rPr>
              <a:t>Symposia</a:t>
            </a:r>
          </a:p>
        </p:txBody>
      </p:sp>
      <p:sp>
        <p:nvSpPr>
          <p:cNvPr id="73" name="Rectangle 72"/>
          <p:cNvSpPr/>
          <p:nvPr/>
        </p:nvSpPr>
        <p:spPr>
          <a:xfrm>
            <a:off x="1098887" y="3110239"/>
            <a:ext cx="1162462" cy="351138"/>
          </a:xfrm>
          <a:prstGeom prst="rect">
            <a:avLst/>
          </a:prstGeom>
        </p:spPr>
        <p:txBody>
          <a:bodyPr wrap="none" lIns="103900" tIns="51951" rIns="103900" bIns="51951">
            <a:spAutoFit/>
          </a:bodyPr>
          <a:lstStyle/>
          <a:p>
            <a:pPr algn="ctr"/>
            <a:r>
              <a:rPr lang="en-US" sz="1600" b="1" dirty="0">
                <a:solidFill>
                  <a:srgbClr val="800000"/>
                </a:solidFill>
              </a:rPr>
              <a:t>Workshops</a:t>
            </a:r>
          </a:p>
        </p:txBody>
      </p:sp>
      <p:sp>
        <p:nvSpPr>
          <p:cNvPr id="11" name="Rectangle 10"/>
          <p:cNvSpPr/>
          <p:nvPr/>
        </p:nvSpPr>
        <p:spPr>
          <a:xfrm>
            <a:off x="8120287" y="4712704"/>
            <a:ext cx="2390042" cy="597359"/>
          </a:xfrm>
          <a:prstGeom prst="rect">
            <a:avLst/>
          </a:prstGeom>
        </p:spPr>
        <p:txBody>
          <a:bodyPr wrap="none" lIns="103900" tIns="51951" rIns="103900" bIns="51951">
            <a:spAutoFit/>
          </a:bodyPr>
          <a:lstStyle/>
          <a:p>
            <a:pPr algn="ctr"/>
            <a:r>
              <a:rPr lang="en-GB" sz="1600" b="1" dirty="0">
                <a:solidFill>
                  <a:srgbClr val="800000"/>
                </a:solidFill>
              </a:rPr>
              <a:t>Support for public health </a:t>
            </a:r>
          </a:p>
          <a:p>
            <a:pPr algn="ctr"/>
            <a:r>
              <a:rPr lang="en-GB" sz="1600" b="1" dirty="0">
                <a:solidFill>
                  <a:srgbClr val="800000"/>
                </a:solidFill>
              </a:rPr>
              <a:t>microbiology </a:t>
            </a:r>
            <a:endParaRPr lang="en-US" sz="1600" dirty="0">
              <a:solidFill>
                <a:srgbClr val="800000"/>
              </a:solidFill>
            </a:endParaRPr>
          </a:p>
        </p:txBody>
      </p:sp>
      <p:sp>
        <p:nvSpPr>
          <p:cNvPr id="15" name="Rectangle 14"/>
          <p:cNvSpPr/>
          <p:nvPr/>
        </p:nvSpPr>
        <p:spPr>
          <a:xfrm>
            <a:off x="5061319" y="4429461"/>
            <a:ext cx="2268677" cy="597359"/>
          </a:xfrm>
          <a:prstGeom prst="rect">
            <a:avLst/>
          </a:prstGeom>
        </p:spPr>
        <p:txBody>
          <a:bodyPr wrap="square" lIns="103900" tIns="51951" rIns="103900" bIns="51951">
            <a:spAutoFit/>
          </a:bodyPr>
          <a:lstStyle/>
          <a:p>
            <a:pPr algn="ctr"/>
            <a:r>
              <a:rPr lang="en-GB" sz="1600" b="1" dirty="0">
                <a:solidFill>
                  <a:srgbClr val="800000"/>
                </a:solidFill>
              </a:rPr>
              <a:t>Integration with external facilities </a:t>
            </a:r>
            <a:endParaRPr lang="en-US" sz="1600" dirty="0">
              <a:solidFill>
                <a:srgbClr val="800000"/>
              </a:solidFill>
            </a:endParaRPr>
          </a:p>
        </p:txBody>
      </p:sp>
      <p:sp>
        <p:nvSpPr>
          <p:cNvPr id="16" name="Rectangle 15"/>
          <p:cNvSpPr/>
          <p:nvPr/>
        </p:nvSpPr>
        <p:spPr>
          <a:xfrm>
            <a:off x="7400844" y="586784"/>
            <a:ext cx="2416587" cy="597359"/>
          </a:xfrm>
          <a:prstGeom prst="rect">
            <a:avLst/>
          </a:prstGeom>
        </p:spPr>
        <p:txBody>
          <a:bodyPr wrap="none" lIns="103900" tIns="51951" rIns="103900" bIns="51951">
            <a:spAutoFit/>
          </a:bodyPr>
          <a:lstStyle/>
          <a:p>
            <a:pPr algn="ctr"/>
            <a:r>
              <a:rPr lang="en-GB" sz="1600" b="1" dirty="0">
                <a:solidFill>
                  <a:srgbClr val="800000"/>
                </a:solidFill>
              </a:rPr>
              <a:t>Graphics processing units </a:t>
            </a:r>
          </a:p>
          <a:p>
            <a:pPr algn="ctr"/>
            <a:r>
              <a:rPr lang="en-GB" sz="1600" b="1" dirty="0">
                <a:solidFill>
                  <a:srgbClr val="800000"/>
                </a:solidFill>
              </a:rPr>
              <a:t>Enhanced storage </a:t>
            </a:r>
            <a:endParaRPr lang="en-US" sz="1600" dirty="0">
              <a:solidFill>
                <a:srgbClr val="800000"/>
              </a:solidFill>
            </a:endParaRPr>
          </a:p>
        </p:txBody>
      </p:sp>
      <p:sp>
        <p:nvSpPr>
          <p:cNvPr id="17" name="Rectangle 16"/>
          <p:cNvSpPr/>
          <p:nvPr/>
        </p:nvSpPr>
        <p:spPr>
          <a:xfrm>
            <a:off x="10309808" y="1392540"/>
            <a:ext cx="1722038" cy="597359"/>
          </a:xfrm>
          <a:prstGeom prst="rect">
            <a:avLst/>
          </a:prstGeom>
        </p:spPr>
        <p:txBody>
          <a:bodyPr wrap="none" lIns="103900" tIns="51951" rIns="103900" bIns="51951">
            <a:spAutoFit/>
          </a:bodyPr>
          <a:lstStyle/>
          <a:p>
            <a:pPr algn="ctr"/>
            <a:r>
              <a:rPr lang="en-GB" sz="1600" b="1" dirty="0">
                <a:solidFill>
                  <a:srgbClr val="800000"/>
                </a:solidFill>
              </a:rPr>
              <a:t>Cloud-computing </a:t>
            </a:r>
          </a:p>
          <a:p>
            <a:pPr algn="ctr"/>
            <a:r>
              <a:rPr lang="en-GB" sz="1600" b="1" dirty="0">
                <a:solidFill>
                  <a:srgbClr val="800000"/>
                </a:solidFill>
              </a:rPr>
              <a:t>Infrastructure</a:t>
            </a:r>
          </a:p>
        </p:txBody>
      </p:sp>
      <p:pic>
        <p:nvPicPr>
          <p:cNvPr id="21" name="Picture 20"/>
          <p:cNvPicPr>
            <a:picLocks noChangeAspect="1"/>
          </p:cNvPicPr>
          <p:nvPr/>
        </p:nvPicPr>
        <p:blipFill>
          <a:blip r:embed="rId2"/>
          <a:stretch>
            <a:fillRect/>
          </a:stretch>
        </p:blipFill>
        <p:spPr>
          <a:xfrm>
            <a:off x="3515108" y="4262053"/>
            <a:ext cx="1480729" cy="878823"/>
          </a:xfrm>
          <a:prstGeom prst="rect">
            <a:avLst/>
          </a:prstGeom>
        </p:spPr>
      </p:pic>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3055" b="98312" l="0" r="100000"/>
                    </a14:imgEffect>
                  </a14:imgLayer>
                </a14:imgProps>
              </a:ext>
            </a:extLst>
          </a:blip>
          <a:stretch>
            <a:fillRect/>
          </a:stretch>
        </p:blipFill>
        <p:spPr>
          <a:xfrm>
            <a:off x="658670" y="4205735"/>
            <a:ext cx="2686601" cy="1164444"/>
          </a:xfrm>
          <a:prstGeom prst="rect">
            <a:avLst/>
          </a:prstGeom>
        </p:spPr>
      </p:pic>
      <p:sp>
        <p:nvSpPr>
          <p:cNvPr id="23" name="Rectangle 22"/>
          <p:cNvSpPr/>
          <p:nvPr/>
        </p:nvSpPr>
        <p:spPr>
          <a:xfrm>
            <a:off x="3342951" y="5081255"/>
            <a:ext cx="1652877" cy="351138"/>
          </a:xfrm>
          <a:prstGeom prst="rect">
            <a:avLst/>
          </a:prstGeom>
        </p:spPr>
        <p:txBody>
          <a:bodyPr wrap="square" lIns="103900" tIns="51951" rIns="103900" bIns="51951">
            <a:spAutoFit/>
          </a:bodyPr>
          <a:lstStyle/>
          <a:p>
            <a:pPr algn="ctr"/>
            <a:r>
              <a:rPr lang="en-US" sz="1600" b="1" dirty="0">
                <a:solidFill>
                  <a:srgbClr val="800000"/>
                </a:solidFill>
              </a:rPr>
              <a:t>Containers</a:t>
            </a:r>
          </a:p>
        </p:txBody>
      </p:sp>
      <p:sp>
        <p:nvSpPr>
          <p:cNvPr id="28" name="Rectangle 27"/>
          <p:cNvSpPr/>
          <p:nvPr/>
        </p:nvSpPr>
        <p:spPr>
          <a:xfrm>
            <a:off x="8065301" y="4096731"/>
            <a:ext cx="1630090" cy="351138"/>
          </a:xfrm>
          <a:prstGeom prst="rect">
            <a:avLst/>
          </a:prstGeom>
        </p:spPr>
        <p:txBody>
          <a:bodyPr wrap="none" lIns="103900" tIns="51951" rIns="103900" bIns="51951">
            <a:spAutoFit/>
          </a:bodyPr>
          <a:lstStyle/>
          <a:p>
            <a:pPr algn="ctr"/>
            <a:r>
              <a:rPr lang="en-US" sz="1600" b="1" dirty="0">
                <a:solidFill>
                  <a:srgbClr val="800000"/>
                </a:solidFill>
              </a:rPr>
              <a:t>Cloud Migration </a:t>
            </a:r>
          </a:p>
        </p:txBody>
      </p:sp>
      <p:pic>
        <p:nvPicPr>
          <p:cNvPr id="31" name="Picture 30"/>
          <p:cNvPicPr>
            <a:picLocks noChangeAspect="1"/>
          </p:cNvPicPr>
          <p:nvPr/>
        </p:nvPicPr>
        <p:blipFill>
          <a:blip r:embed="rId5"/>
          <a:stretch>
            <a:fillRect/>
          </a:stretch>
        </p:blipFill>
        <p:spPr>
          <a:xfrm>
            <a:off x="10318460" y="3358084"/>
            <a:ext cx="1765825" cy="1359485"/>
          </a:xfrm>
          <a:prstGeom prst="rect">
            <a:avLst/>
          </a:prstGeom>
        </p:spPr>
      </p:pic>
      <p:pic>
        <p:nvPicPr>
          <p:cNvPr id="33" name="Picture 32"/>
          <p:cNvPicPr>
            <a:picLocks noChangeAspect="1"/>
          </p:cNvPicPr>
          <p:nvPr/>
        </p:nvPicPr>
        <p:blipFill>
          <a:blip r:embed="rId6"/>
          <a:stretch>
            <a:fillRect/>
          </a:stretch>
        </p:blipFill>
        <p:spPr>
          <a:xfrm>
            <a:off x="8604394" y="1339606"/>
            <a:ext cx="1507849" cy="1174081"/>
          </a:xfrm>
          <a:prstGeom prst="rect">
            <a:avLst/>
          </a:prstGeom>
          <a:effectLst/>
        </p:spPr>
      </p:pic>
      <p:pic>
        <p:nvPicPr>
          <p:cNvPr id="34" name="Picture 33"/>
          <p:cNvPicPr>
            <a:picLocks noChangeAspect="1"/>
          </p:cNvPicPr>
          <p:nvPr/>
        </p:nvPicPr>
        <p:blipFill>
          <a:blip r:embed="rId7"/>
          <a:stretch>
            <a:fillRect/>
          </a:stretch>
        </p:blipFill>
        <p:spPr>
          <a:xfrm>
            <a:off x="10318458" y="329887"/>
            <a:ext cx="1743628" cy="1009719"/>
          </a:xfrm>
          <a:prstGeom prst="rect">
            <a:avLst/>
          </a:prstGeom>
        </p:spPr>
      </p:pic>
      <p:pic>
        <p:nvPicPr>
          <p:cNvPr id="36" name="Picture 35"/>
          <p:cNvPicPr>
            <a:picLocks noChangeAspect="1"/>
          </p:cNvPicPr>
          <p:nvPr/>
        </p:nvPicPr>
        <p:blipFill>
          <a:blip r:embed="rId8">
            <a:alphaModFix amt="80000"/>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468833" y="587081"/>
            <a:ext cx="2767897" cy="2271039"/>
          </a:xfrm>
          <a:prstGeom prst="rect">
            <a:avLst/>
          </a:prstGeom>
          <a:solidFill>
            <a:srgbClr val="FFFFFF">
              <a:shade val="85000"/>
            </a:srgbClr>
          </a:solidFill>
          <a:ln w="12700" cap="sq" cmpd="sng">
            <a:solidFill>
              <a:srgbClr val="0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3" name="Rectangle 92"/>
          <p:cNvSpPr/>
          <p:nvPr/>
        </p:nvSpPr>
        <p:spPr>
          <a:xfrm>
            <a:off x="3561731" y="1496092"/>
            <a:ext cx="1026078" cy="597359"/>
          </a:xfrm>
          <a:prstGeom prst="rect">
            <a:avLst/>
          </a:prstGeom>
        </p:spPr>
        <p:txBody>
          <a:bodyPr wrap="none" lIns="103900" tIns="51951" rIns="103900" bIns="51951">
            <a:spAutoFit/>
          </a:bodyPr>
          <a:lstStyle/>
          <a:p>
            <a:pPr algn="ctr"/>
            <a:r>
              <a:rPr lang="en-US" sz="1600" b="1" dirty="0">
                <a:solidFill>
                  <a:srgbClr val="800000"/>
                </a:solidFill>
              </a:rPr>
              <a:t>Software </a:t>
            </a:r>
          </a:p>
          <a:p>
            <a:pPr algn="ctr"/>
            <a:r>
              <a:rPr lang="en-US" sz="1600" b="1" dirty="0">
                <a:solidFill>
                  <a:srgbClr val="800000"/>
                </a:solidFill>
              </a:rPr>
              <a:t>Curation</a:t>
            </a:r>
          </a:p>
        </p:txBody>
      </p:sp>
      <p:sp>
        <p:nvSpPr>
          <p:cNvPr id="105" name="Rectangle 104"/>
          <p:cNvSpPr/>
          <p:nvPr/>
        </p:nvSpPr>
        <p:spPr>
          <a:xfrm>
            <a:off x="5192998" y="2980512"/>
            <a:ext cx="2285013" cy="843580"/>
          </a:xfrm>
          <a:prstGeom prst="rect">
            <a:avLst/>
          </a:prstGeom>
        </p:spPr>
        <p:txBody>
          <a:bodyPr wrap="none" lIns="103900" tIns="51951" rIns="103900" bIns="51951">
            <a:spAutoFit/>
          </a:bodyPr>
          <a:lstStyle/>
          <a:p>
            <a:pPr algn="ctr"/>
            <a:r>
              <a:rPr lang="en-US" sz="1600" i="1" dirty="0">
                <a:solidFill>
                  <a:srgbClr val="0000FF"/>
                </a:solidFill>
                <a:latin typeface="Calibri"/>
                <a:cs typeface="Calibri"/>
              </a:rPr>
              <a:t>Bacteria, Viruses, </a:t>
            </a:r>
          </a:p>
          <a:p>
            <a:pPr algn="ctr"/>
            <a:r>
              <a:rPr lang="en-US" sz="1600" i="1" dirty="0">
                <a:solidFill>
                  <a:srgbClr val="0000FF"/>
                </a:solidFill>
                <a:latin typeface="Calibri"/>
                <a:cs typeface="Calibri"/>
              </a:rPr>
              <a:t>Parasites, Fungi</a:t>
            </a:r>
          </a:p>
          <a:p>
            <a:pPr algn="ctr"/>
            <a:r>
              <a:rPr lang="en-US" sz="1600" i="1" dirty="0">
                <a:solidFill>
                  <a:srgbClr val="0000FF"/>
                </a:solidFill>
                <a:latin typeface="Calibri"/>
                <a:cs typeface="Calibri"/>
              </a:rPr>
              <a:t>Genomes, Metagenomes</a:t>
            </a:r>
          </a:p>
        </p:txBody>
      </p:sp>
      <p:pic>
        <p:nvPicPr>
          <p:cNvPr id="107" name="Picture 106"/>
          <p:cNvPicPr/>
          <p:nvPr/>
        </p:nvPicPr>
        <p:blipFill>
          <a:blip r:embed="rId10">
            <a:extLst>
              <a:ext uri="{28A0092B-C50C-407E-A947-70E740481C1C}">
                <a14:useLocalDpi xmlns:a14="http://schemas.microsoft.com/office/drawing/2010/main" val="0"/>
              </a:ext>
            </a:extLst>
          </a:blip>
          <a:srcRect/>
          <a:stretch>
            <a:fillRect/>
          </a:stretch>
        </p:blipFill>
        <p:spPr bwMode="auto">
          <a:xfrm>
            <a:off x="10570313" y="2080861"/>
            <a:ext cx="1062320" cy="865640"/>
          </a:xfrm>
          <a:prstGeom prst="rect">
            <a:avLst/>
          </a:prstGeom>
          <a:noFill/>
          <a:ln>
            <a:noFill/>
          </a:ln>
        </p:spPr>
      </p:pic>
      <p:pic>
        <p:nvPicPr>
          <p:cNvPr id="40" name="Picture 39"/>
          <p:cNvPicPr>
            <a:picLocks noChangeAspect="1"/>
          </p:cNvPicPr>
          <p:nvPr/>
        </p:nvPicPr>
        <p:blipFill>
          <a:blip r:embed="rId11"/>
          <a:stretch>
            <a:fillRect/>
          </a:stretch>
        </p:blipFill>
        <p:spPr>
          <a:xfrm>
            <a:off x="6537079" y="5616350"/>
            <a:ext cx="1747221" cy="821089"/>
          </a:xfrm>
          <a:prstGeom prst="rect">
            <a:avLst/>
          </a:prstGeom>
        </p:spPr>
      </p:pic>
      <p:pic>
        <p:nvPicPr>
          <p:cNvPr id="37" name="Picture 36"/>
          <p:cNvPicPr>
            <a:picLocks noChangeAspect="1"/>
          </p:cNvPicPr>
          <p:nvPr/>
        </p:nvPicPr>
        <p:blipFill rotWithShape="1">
          <a:blip r:embed="rId12"/>
          <a:srcRect l="17233" t="63880" r="8713" b="2307"/>
          <a:stretch/>
        </p:blipFill>
        <p:spPr>
          <a:xfrm>
            <a:off x="3652489" y="5737837"/>
            <a:ext cx="1541889" cy="603499"/>
          </a:xfrm>
          <a:prstGeom prst="rect">
            <a:avLst/>
          </a:prstGeom>
        </p:spPr>
      </p:pic>
      <p:pic>
        <p:nvPicPr>
          <p:cNvPr id="38" name="Picture 37"/>
          <p:cNvPicPr>
            <a:picLocks noChangeAspect="1"/>
          </p:cNvPicPr>
          <p:nvPr/>
        </p:nvPicPr>
        <p:blipFill>
          <a:blip r:embed="rId13"/>
          <a:stretch>
            <a:fillRect/>
          </a:stretch>
        </p:blipFill>
        <p:spPr>
          <a:xfrm>
            <a:off x="5194376" y="5663739"/>
            <a:ext cx="1814848" cy="484644"/>
          </a:xfrm>
          <a:prstGeom prst="rect">
            <a:avLst/>
          </a:prstGeom>
        </p:spPr>
      </p:pic>
      <p:pic>
        <p:nvPicPr>
          <p:cNvPr id="39" name="Picture 38"/>
          <p:cNvPicPr>
            <a:picLocks noChangeAspect="1"/>
          </p:cNvPicPr>
          <p:nvPr/>
        </p:nvPicPr>
        <p:blipFill>
          <a:blip r:embed="rId14"/>
          <a:stretch>
            <a:fillRect/>
          </a:stretch>
        </p:blipFill>
        <p:spPr>
          <a:xfrm>
            <a:off x="5245537" y="6154715"/>
            <a:ext cx="1181284" cy="404212"/>
          </a:xfrm>
          <a:prstGeom prst="rect">
            <a:avLst/>
          </a:prstGeom>
        </p:spPr>
      </p:pic>
      <p:pic>
        <p:nvPicPr>
          <p:cNvPr id="41" name="Picture 40"/>
          <p:cNvPicPr>
            <a:picLocks noChangeAspect="1"/>
          </p:cNvPicPr>
          <p:nvPr/>
        </p:nvPicPr>
        <p:blipFill>
          <a:blip r:embed="rId15"/>
          <a:stretch>
            <a:fillRect/>
          </a:stretch>
        </p:blipFill>
        <p:spPr>
          <a:xfrm>
            <a:off x="7918041" y="5498556"/>
            <a:ext cx="1727089" cy="416877"/>
          </a:xfrm>
          <a:prstGeom prst="rect">
            <a:avLst/>
          </a:prstGeom>
        </p:spPr>
      </p:pic>
      <p:sp>
        <p:nvSpPr>
          <p:cNvPr id="44" name="Rectangle 43"/>
          <p:cNvSpPr/>
          <p:nvPr/>
        </p:nvSpPr>
        <p:spPr>
          <a:xfrm>
            <a:off x="9695089" y="5497423"/>
            <a:ext cx="2366999" cy="843580"/>
          </a:xfrm>
          <a:prstGeom prst="rect">
            <a:avLst/>
          </a:prstGeom>
        </p:spPr>
        <p:txBody>
          <a:bodyPr wrap="square" lIns="103900" tIns="51951" rIns="103900" bIns="51951">
            <a:spAutoFit/>
          </a:bodyPr>
          <a:lstStyle/>
          <a:p>
            <a:r>
              <a:rPr lang="en-GB" sz="1600" b="1" dirty="0">
                <a:solidFill>
                  <a:srgbClr val="800000"/>
                </a:solidFill>
              </a:rPr>
              <a:t>Strategic Relevance</a:t>
            </a:r>
          </a:p>
          <a:p>
            <a:r>
              <a:rPr lang="en-GB" sz="1600" b="1" dirty="0">
                <a:solidFill>
                  <a:srgbClr val="800000"/>
                </a:solidFill>
              </a:rPr>
              <a:t>Sustainability </a:t>
            </a:r>
          </a:p>
          <a:p>
            <a:r>
              <a:rPr lang="en-GB" sz="1600" b="1" dirty="0">
                <a:solidFill>
                  <a:srgbClr val="800000"/>
                </a:solidFill>
              </a:rPr>
              <a:t>Expansion</a:t>
            </a:r>
          </a:p>
        </p:txBody>
      </p:sp>
      <p:sp>
        <p:nvSpPr>
          <p:cNvPr id="117" name="Rectangle 116"/>
          <p:cNvSpPr/>
          <p:nvPr/>
        </p:nvSpPr>
        <p:spPr>
          <a:xfrm>
            <a:off x="201469" y="6313032"/>
            <a:ext cx="3451019" cy="351138"/>
          </a:xfrm>
          <a:prstGeom prst="rect">
            <a:avLst/>
          </a:prstGeom>
        </p:spPr>
        <p:txBody>
          <a:bodyPr wrap="square" lIns="103900" tIns="51951" rIns="103900" bIns="51951">
            <a:spAutoFit/>
          </a:bodyPr>
          <a:lstStyle/>
          <a:p>
            <a:r>
              <a:rPr lang="en-GB" sz="1600" b="1" dirty="0">
                <a:solidFill>
                  <a:srgbClr val="800000"/>
                </a:solidFill>
              </a:rPr>
              <a:t>Stable, resilient environment </a:t>
            </a:r>
            <a:endParaRPr lang="en-US" sz="1600" b="1" dirty="0">
              <a:solidFill>
                <a:srgbClr val="800000"/>
              </a:solidFill>
            </a:endParaRPr>
          </a:p>
        </p:txBody>
      </p:sp>
      <p:pic>
        <p:nvPicPr>
          <p:cNvPr id="46" name="Picture 45"/>
          <p:cNvPicPr>
            <a:picLocks noChangeAspect="1"/>
          </p:cNvPicPr>
          <p:nvPr/>
        </p:nvPicPr>
        <p:blipFill rotWithShape="1">
          <a:blip r:embed="rId16"/>
          <a:srcRect r="2837" b="24666"/>
          <a:stretch/>
        </p:blipFill>
        <p:spPr>
          <a:xfrm>
            <a:off x="8275632" y="6047065"/>
            <a:ext cx="1272409" cy="501195"/>
          </a:xfrm>
          <a:prstGeom prst="rect">
            <a:avLst/>
          </a:prstGeom>
        </p:spPr>
      </p:pic>
      <p:pic>
        <p:nvPicPr>
          <p:cNvPr id="42" name="Picture 41"/>
          <p:cNvPicPr>
            <a:picLocks noChangeAspect="1"/>
          </p:cNvPicPr>
          <p:nvPr/>
        </p:nvPicPr>
        <p:blipFill>
          <a:blip r:embed="rId17">
            <a:alphaModFix amt="57000"/>
          </a:blip>
          <a:stretch>
            <a:fillRect/>
          </a:stretch>
        </p:blipFill>
        <p:spPr>
          <a:xfrm>
            <a:off x="5435359" y="2048183"/>
            <a:ext cx="2185069" cy="942579"/>
          </a:xfrm>
          <a:prstGeom prst="rect">
            <a:avLst/>
          </a:prstGeom>
          <a:ln>
            <a:noFill/>
          </a:ln>
          <a:effectLst>
            <a:softEdge rad="112500"/>
          </a:effectLst>
        </p:spPr>
      </p:pic>
    </p:spTree>
    <p:extLst>
      <p:ext uri="{BB962C8B-B14F-4D97-AF65-F5344CB8AC3E}">
        <p14:creationId xmlns:p14="http://schemas.microsoft.com/office/powerpoint/2010/main" val="5967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40334" y="856396"/>
            <a:ext cx="12432335" cy="0"/>
          </a:xfrm>
          <a:prstGeom prst="line">
            <a:avLst/>
          </a:prstGeom>
          <a:ln w="9525" cap="rnd">
            <a:solidFill>
              <a:srgbClr val="595959"/>
            </a:solidFill>
            <a:prstDash val="solid"/>
            <a:headEnd type="none" w="sm" len="sm"/>
            <a:tailEnd type="none" w="sm" len="sm"/>
          </a:ln>
        </p:spPr>
      </p:sp>
      <p:sp>
        <p:nvSpPr>
          <p:cNvPr id="3" name="AutoShape 3"/>
          <p:cNvSpPr/>
          <p:nvPr/>
        </p:nvSpPr>
        <p:spPr>
          <a:xfrm>
            <a:off x="1536618" y="4260077"/>
            <a:ext cx="9133633" cy="0"/>
          </a:xfrm>
          <a:prstGeom prst="line">
            <a:avLst/>
          </a:prstGeom>
          <a:ln w="9525" cap="rnd">
            <a:solidFill>
              <a:srgbClr val="595959"/>
            </a:solidFill>
            <a:prstDash val="solid"/>
            <a:headEnd type="none" w="sm" len="sm"/>
            <a:tailEnd type="none" w="sm" len="sm"/>
          </a:ln>
        </p:spPr>
      </p:sp>
      <p:grpSp>
        <p:nvGrpSpPr>
          <p:cNvPr id="4" name="Group 4"/>
          <p:cNvGrpSpPr/>
          <p:nvPr/>
        </p:nvGrpSpPr>
        <p:grpSpPr>
          <a:xfrm>
            <a:off x="1410056" y="4133516"/>
            <a:ext cx="253123" cy="253123"/>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grpSp>
        <p:nvGrpSpPr>
          <p:cNvPr id="6" name="Group 6"/>
          <p:cNvGrpSpPr/>
          <p:nvPr/>
        </p:nvGrpSpPr>
        <p:grpSpPr>
          <a:xfrm>
            <a:off x="3224161" y="4133516"/>
            <a:ext cx="253123" cy="253123"/>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grpSp>
        <p:nvGrpSpPr>
          <p:cNvPr id="8" name="Group 8"/>
          <p:cNvGrpSpPr/>
          <p:nvPr/>
        </p:nvGrpSpPr>
        <p:grpSpPr>
          <a:xfrm>
            <a:off x="6852373" y="4133516"/>
            <a:ext cx="253123" cy="253123"/>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grpSp>
        <p:nvGrpSpPr>
          <p:cNvPr id="10" name="Group 10"/>
          <p:cNvGrpSpPr/>
          <p:nvPr/>
        </p:nvGrpSpPr>
        <p:grpSpPr>
          <a:xfrm>
            <a:off x="5038268" y="4133516"/>
            <a:ext cx="253123" cy="253123"/>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grpSp>
        <p:nvGrpSpPr>
          <p:cNvPr id="12" name="Group 12"/>
          <p:cNvGrpSpPr/>
          <p:nvPr/>
        </p:nvGrpSpPr>
        <p:grpSpPr>
          <a:xfrm>
            <a:off x="8666479" y="4133516"/>
            <a:ext cx="253123" cy="253123"/>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grpSp>
        <p:nvGrpSpPr>
          <p:cNvPr id="14" name="Group 14"/>
          <p:cNvGrpSpPr/>
          <p:nvPr/>
        </p:nvGrpSpPr>
        <p:grpSpPr>
          <a:xfrm>
            <a:off x="10480584" y="4133516"/>
            <a:ext cx="253123" cy="253123"/>
            <a:chOff x="0" y="0"/>
            <a:chExt cx="6350000" cy="6350000"/>
          </a:xfrm>
        </p:grpSpPr>
        <p:sp>
          <p:nvSpPr>
            <p:cNvPr id="15" name="Freeform 1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75B42"/>
            </a:solidFill>
          </p:spPr>
        </p:sp>
      </p:grpSp>
      <p:sp>
        <p:nvSpPr>
          <p:cNvPr id="16" name="AutoShape 16"/>
          <p:cNvSpPr/>
          <p:nvPr/>
        </p:nvSpPr>
        <p:spPr>
          <a:xfrm rot="-5400000">
            <a:off x="8174409" y="5105739"/>
            <a:ext cx="1237264" cy="0"/>
          </a:xfrm>
          <a:prstGeom prst="line">
            <a:avLst/>
          </a:prstGeom>
          <a:ln w="47625" cap="rnd">
            <a:solidFill>
              <a:srgbClr val="575B42"/>
            </a:solidFill>
            <a:prstDash val="solid"/>
            <a:headEnd type="none" w="sm" len="sm"/>
            <a:tailEnd type="arrow" w="med" len="sm"/>
          </a:ln>
        </p:spPr>
      </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7512295" y="5740246"/>
            <a:ext cx="2968291" cy="957273"/>
          </a:xfrm>
          <a:prstGeom prst="rect">
            <a:avLst/>
          </a:prstGeom>
        </p:spPr>
      </p:pic>
      <p:sp>
        <p:nvSpPr>
          <p:cNvPr id="18" name="TextBox 18"/>
          <p:cNvSpPr txBox="1"/>
          <p:nvPr/>
        </p:nvSpPr>
        <p:spPr>
          <a:xfrm>
            <a:off x="685801" y="480272"/>
            <a:ext cx="3666484" cy="204158"/>
          </a:xfrm>
          <a:prstGeom prst="rect">
            <a:avLst/>
          </a:prstGeom>
        </p:spPr>
        <p:txBody>
          <a:bodyPr lIns="0" tIns="0" rIns="0" bIns="0" rtlCol="0" anchor="t">
            <a:spAutoFit/>
          </a:bodyPr>
          <a:lstStyle/>
          <a:p>
            <a:pPr>
              <a:lnSpc>
                <a:spcPts val="1680"/>
              </a:lnSpc>
            </a:pPr>
            <a:r>
              <a:rPr lang="en-US" sz="1200">
                <a:latin typeface="Public Sans"/>
              </a:rPr>
              <a:t>CLIMB-BIG-DATA</a:t>
            </a:r>
          </a:p>
        </p:txBody>
      </p:sp>
      <p:sp>
        <p:nvSpPr>
          <p:cNvPr id="19" name="TextBox 19"/>
          <p:cNvSpPr txBox="1"/>
          <p:nvPr/>
        </p:nvSpPr>
        <p:spPr>
          <a:xfrm>
            <a:off x="7917883" y="480272"/>
            <a:ext cx="3666484" cy="204158"/>
          </a:xfrm>
          <a:prstGeom prst="rect">
            <a:avLst/>
          </a:prstGeom>
        </p:spPr>
        <p:txBody>
          <a:bodyPr lIns="0" tIns="0" rIns="0" bIns="0" rtlCol="0" anchor="t">
            <a:spAutoFit/>
          </a:bodyPr>
          <a:lstStyle/>
          <a:p>
            <a:pPr algn="r">
              <a:lnSpc>
                <a:spcPts val="1680"/>
              </a:lnSpc>
            </a:pPr>
            <a:r>
              <a:rPr lang="en-US" sz="1200">
                <a:latin typeface="Public Sans"/>
              </a:rPr>
              <a:t>Lisa Marchioretto</a:t>
            </a:r>
          </a:p>
        </p:txBody>
      </p:sp>
      <p:sp>
        <p:nvSpPr>
          <p:cNvPr id="20" name="TextBox 20"/>
          <p:cNvSpPr txBox="1"/>
          <p:nvPr/>
        </p:nvSpPr>
        <p:spPr>
          <a:xfrm>
            <a:off x="685801" y="1240724"/>
            <a:ext cx="10047908" cy="690254"/>
          </a:xfrm>
          <a:prstGeom prst="rect">
            <a:avLst/>
          </a:prstGeom>
        </p:spPr>
        <p:txBody>
          <a:bodyPr lIns="0" tIns="0" rIns="0" bIns="0" rtlCol="0" anchor="t">
            <a:spAutoFit/>
          </a:bodyPr>
          <a:lstStyle/>
          <a:p>
            <a:pPr>
              <a:lnSpc>
                <a:spcPts val="5333"/>
              </a:lnSpc>
            </a:pPr>
            <a:r>
              <a:rPr lang="en-US" sz="5333">
                <a:latin typeface="Public Sans"/>
              </a:rPr>
              <a:t>CLIMB-BIG-DATA Timeline</a:t>
            </a:r>
          </a:p>
        </p:txBody>
      </p:sp>
      <p:grpSp>
        <p:nvGrpSpPr>
          <p:cNvPr id="21" name="Group 21"/>
          <p:cNvGrpSpPr/>
          <p:nvPr/>
        </p:nvGrpSpPr>
        <p:grpSpPr>
          <a:xfrm>
            <a:off x="2126104" y="4629909"/>
            <a:ext cx="2702363" cy="970120"/>
            <a:chOff x="0" y="-38100"/>
            <a:chExt cx="5404724" cy="1940238"/>
          </a:xfrm>
        </p:grpSpPr>
        <p:sp>
          <p:nvSpPr>
            <p:cNvPr id="22" name="TextBox 22"/>
            <p:cNvSpPr txBox="1"/>
            <p:nvPr/>
          </p:nvSpPr>
          <p:spPr>
            <a:xfrm>
              <a:off x="0" y="860187"/>
              <a:ext cx="5404724" cy="1041951"/>
            </a:xfrm>
            <a:prstGeom prst="rect">
              <a:avLst/>
            </a:prstGeom>
          </p:spPr>
          <p:txBody>
            <a:bodyPr lIns="0" tIns="0" rIns="0" bIns="0" rtlCol="0" anchor="t">
              <a:spAutoFit/>
            </a:bodyPr>
            <a:lstStyle/>
            <a:p>
              <a:pPr algn="ctr">
                <a:lnSpc>
                  <a:spcPts val="2053"/>
                </a:lnSpc>
              </a:pPr>
              <a:r>
                <a:rPr lang="en-US" sz="1467">
                  <a:latin typeface="Public Sans Thin"/>
                </a:rPr>
                <a:t>CLIMB-BIG-DATA grant proposal submitted</a:t>
              </a:r>
            </a:p>
          </p:txBody>
        </p:sp>
        <p:sp>
          <p:nvSpPr>
            <p:cNvPr id="23" name="TextBox 23"/>
            <p:cNvSpPr txBox="1"/>
            <p:nvPr/>
          </p:nvSpPr>
          <p:spPr>
            <a:xfrm>
              <a:off x="0" y="-38100"/>
              <a:ext cx="5404724" cy="624145"/>
            </a:xfrm>
            <a:prstGeom prst="rect">
              <a:avLst/>
            </a:prstGeom>
          </p:spPr>
          <p:txBody>
            <a:bodyPr lIns="0" tIns="0" rIns="0" bIns="0" rtlCol="0" anchor="t">
              <a:spAutoFit/>
            </a:bodyPr>
            <a:lstStyle/>
            <a:p>
              <a:pPr algn="ctr">
                <a:lnSpc>
                  <a:spcPts val="2427"/>
                </a:lnSpc>
              </a:pPr>
              <a:r>
                <a:rPr lang="en-US" sz="2400">
                  <a:latin typeface="Public Sans"/>
                </a:rPr>
                <a:t>September 2019</a:t>
              </a:r>
            </a:p>
          </p:txBody>
        </p:sp>
      </p:grpSp>
      <p:grpSp>
        <p:nvGrpSpPr>
          <p:cNvPr id="24" name="Group 24"/>
          <p:cNvGrpSpPr/>
          <p:nvPr/>
        </p:nvGrpSpPr>
        <p:grpSpPr>
          <a:xfrm>
            <a:off x="6265374" y="4644021"/>
            <a:ext cx="1427124" cy="1098712"/>
            <a:chOff x="0" y="-38100"/>
            <a:chExt cx="2854248" cy="2197422"/>
          </a:xfrm>
        </p:grpSpPr>
        <p:sp>
          <p:nvSpPr>
            <p:cNvPr id="25" name="TextBox 25"/>
            <p:cNvSpPr txBox="1"/>
            <p:nvPr/>
          </p:nvSpPr>
          <p:spPr>
            <a:xfrm>
              <a:off x="0" y="1117371"/>
              <a:ext cx="2854248" cy="1041951"/>
            </a:xfrm>
            <a:prstGeom prst="rect">
              <a:avLst/>
            </a:prstGeom>
          </p:spPr>
          <p:txBody>
            <a:bodyPr lIns="0" tIns="0" rIns="0" bIns="0" rtlCol="0" anchor="t">
              <a:spAutoFit/>
            </a:bodyPr>
            <a:lstStyle/>
            <a:p>
              <a:pPr algn="ctr">
                <a:lnSpc>
                  <a:spcPts val="2053"/>
                </a:lnSpc>
              </a:pPr>
              <a:r>
                <a:rPr lang="en-US" sz="1467" dirty="0">
                  <a:latin typeface="Public Sans Thin"/>
                </a:rPr>
                <a:t>Virtual champagne</a:t>
              </a:r>
            </a:p>
          </p:txBody>
        </p:sp>
        <p:sp>
          <p:nvSpPr>
            <p:cNvPr id="26" name="TextBox 26"/>
            <p:cNvSpPr txBox="1"/>
            <p:nvPr/>
          </p:nvSpPr>
          <p:spPr>
            <a:xfrm>
              <a:off x="0" y="-38100"/>
              <a:ext cx="2854248" cy="1239699"/>
            </a:xfrm>
            <a:prstGeom prst="rect">
              <a:avLst/>
            </a:prstGeom>
          </p:spPr>
          <p:txBody>
            <a:bodyPr lIns="0" tIns="0" rIns="0" bIns="0" rtlCol="0" anchor="t">
              <a:spAutoFit/>
            </a:bodyPr>
            <a:lstStyle/>
            <a:p>
              <a:pPr algn="ctr">
                <a:lnSpc>
                  <a:spcPts val="2427"/>
                </a:lnSpc>
              </a:pPr>
              <a:r>
                <a:rPr lang="en-US" sz="2400" dirty="0">
                  <a:latin typeface="Public Sans"/>
                </a:rPr>
                <a:t>March 2020</a:t>
              </a:r>
            </a:p>
          </p:txBody>
        </p:sp>
      </p:grpSp>
      <p:grpSp>
        <p:nvGrpSpPr>
          <p:cNvPr id="27" name="Group 27"/>
          <p:cNvGrpSpPr/>
          <p:nvPr/>
        </p:nvGrpSpPr>
        <p:grpSpPr>
          <a:xfrm>
            <a:off x="9912239" y="4644021"/>
            <a:ext cx="1427124" cy="700816"/>
            <a:chOff x="0" y="-38100"/>
            <a:chExt cx="2854248" cy="1401630"/>
          </a:xfrm>
        </p:grpSpPr>
        <p:sp>
          <p:nvSpPr>
            <p:cNvPr id="28" name="TextBox 28"/>
            <p:cNvSpPr txBox="1"/>
            <p:nvPr/>
          </p:nvSpPr>
          <p:spPr>
            <a:xfrm>
              <a:off x="0" y="860187"/>
              <a:ext cx="2854248" cy="503343"/>
            </a:xfrm>
            <a:prstGeom prst="rect">
              <a:avLst/>
            </a:prstGeom>
          </p:spPr>
          <p:txBody>
            <a:bodyPr lIns="0" tIns="0" rIns="0" bIns="0" rtlCol="0" anchor="t">
              <a:spAutoFit/>
            </a:bodyPr>
            <a:lstStyle/>
            <a:p>
              <a:pPr algn="ctr">
                <a:lnSpc>
                  <a:spcPts val="2053"/>
                </a:lnSpc>
              </a:pPr>
              <a:r>
                <a:rPr lang="en-US" sz="1467">
                  <a:latin typeface="Public Sans Thin"/>
                </a:rPr>
                <a:t>New usage model</a:t>
              </a:r>
            </a:p>
          </p:txBody>
        </p:sp>
        <p:sp>
          <p:nvSpPr>
            <p:cNvPr id="29" name="TextBox 29"/>
            <p:cNvSpPr txBox="1"/>
            <p:nvPr/>
          </p:nvSpPr>
          <p:spPr>
            <a:xfrm>
              <a:off x="0" y="-38100"/>
              <a:ext cx="2854248" cy="624145"/>
            </a:xfrm>
            <a:prstGeom prst="rect">
              <a:avLst/>
            </a:prstGeom>
          </p:spPr>
          <p:txBody>
            <a:bodyPr lIns="0" tIns="0" rIns="0" bIns="0" rtlCol="0" anchor="t">
              <a:spAutoFit/>
            </a:bodyPr>
            <a:lstStyle/>
            <a:p>
              <a:pPr algn="ctr">
                <a:lnSpc>
                  <a:spcPts val="2427"/>
                </a:lnSpc>
              </a:pPr>
              <a:r>
                <a:rPr lang="en-US" sz="2400">
                  <a:latin typeface="Public Sans"/>
                </a:rPr>
                <a:t>April 2022</a:t>
              </a:r>
            </a:p>
          </p:txBody>
        </p:sp>
      </p:grpSp>
      <p:grpSp>
        <p:nvGrpSpPr>
          <p:cNvPr id="30" name="Group 30"/>
          <p:cNvGrpSpPr/>
          <p:nvPr/>
        </p:nvGrpSpPr>
        <p:grpSpPr>
          <a:xfrm>
            <a:off x="4409480" y="2827534"/>
            <a:ext cx="1763821" cy="1230442"/>
            <a:chOff x="0" y="-57149"/>
            <a:chExt cx="3527643" cy="2460884"/>
          </a:xfrm>
        </p:grpSpPr>
        <p:sp>
          <p:nvSpPr>
            <p:cNvPr id="31" name="TextBox 31"/>
            <p:cNvSpPr txBox="1"/>
            <p:nvPr/>
          </p:nvSpPr>
          <p:spPr>
            <a:xfrm>
              <a:off x="0" y="-57149"/>
              <a:ext cx="3527643" cy="503344"/>
            </a:xfrm>
            <a:prstGeom prst="rect">
              <a:avLst/>
            </a:prstGeom>
          </p:spPr>
          <p:txBody>
            <a:bodyPr lIns="0" tIns="0" rIns="0" bIns="0" rtlCol="0" anchor="t">
              <a:spAutoFit/>
            </a:bodyPr>
            <a:lstStyle/>
            <a:p>
              <a:pPr algn="ctr">
                <a:lnSpc>
                  <a:spcPts val="2053"/>
                </a:lnSpc>
              </a:pPr>
              <a:r>
                <a:rPr lang="en-US" sz="1467" dirty="0">
                  <a:latin typeface="Public Sans Thin"/>
                </a:rPr>
                <a:t>Business plan created</a:t>
              </a:r>
            </a:p>
          </p:txBody>
        </p:sp>
        <p:sp>
          <p:nvSpPr>
            <p:cNvPr id="32" name="TextBox 32"/>
            <p:cNvSpPr txBox="1"/>
            <p:nvPr/>
          </p:nvSpPr>
          <p:spPr>
            <a:xfrm>
              <a:off x="0" y="1164035"/>
              <a:ext cx="3527643" cy="1239700"/>
            </a:xfrm>
            <a:prstGeom prst="rect">
              <a:avLst/>
            </a:prstGeom>
          </p:spPr>
          <p:txBody>
            <a:bodyPr lIns="0" tIns="0" rIns="0" bIns="0" rtlCol="0" anchor="t">
              <a:spAutoFit/>
            </a:bodyPr>
            <a:lstStyle/>
            <a:p>
              <a:pPr algn="ctr">
                <a:lnSpc>
                  <a:spcPts val="2427"/>
                </a:lnSpc>
              </a:pPr>
              <a:r>
                <a:rPr lang="en-US" sz="2400">
                  <a:latin typeface="Public Sans"/>
                </a:rPr>
                <a:t>February 2020</a:t>
              </a:r>
            </a:p>
          </p:txBody>
        </p:sp>
      </p:grpSp>
      <p:grpSp>
        <p:nvGrpSpPr>
          <p:cNvPr id="33" name="Group 33"/>
          <p:cNvGrpSpPr/>
          <p:nvPr/>
        </p:nvGrpSpPr>
        <p:grpSpPr>
          <a:xfrm>
            <a:off x="8079479" y="2995699"/>
            <a:ext cx="1427124" cy="922665"/>
            <a:chOff x="0" y="-57149"/>
            <a:chExt cx="2854248" cy="1845330"/>
          </a:xfrm>
        </p:grpSpPr>
        <p:sp>
          <p:nvSpPr>
            <p:cNvPr id="34" name="TextBox 34"/>
            <p:cNvSpPr txBox="1"/>
            <p:nvPr/>
          </p:nvSpPr>
          <p:spPr>
            <a:xfrm>
              <a:off x="0" y="-57149"/>
              <a:ext cx="2854248" cy="1041952"/>
            </a:xfrm>
            <a:prstGeom prst="rect">
              <a:avLst/>
            </a:prstGeom>
          </p:spPr>
          <p:txBody>
            <a:bodyPr lIns="0" tIns="0" rIns="0" bIns="0" rtlCol="0" anchor="t">
              <a:spAutoFit/>
            </a:bodyPr>
            <a:lstStyle/>
            <a:p>
              <a:pPr algn="ctr">
                <a:lnSpc>
                  <a:spcPts val="2053"/>
                </a:lnSpc>
              </a:pPr>
              <a:r>
                <a:rPr lang="en-US" sz="1467">
                  <a:latin typeface="Public Sans Thin"/>
                </a:rPr>
                <a:t>CLIMB-BIG-DATA start</a:t>
              </a:r>
            </a:p>
          </p:txBody>
        </p:sp>
        <p:sp>
          <p:nvSpPr>
            <p:cNvPr id="35" name="TextBox 35"/>
            <p:cNvSpPr txBox="1"/>
            <p:nvPr/>
          </p:nvSpPr>
          <p:spPr>
            <a:xfrm>
              <a:off x="0" y="1164035"/>
              <a:ext cx="2854248" cy="624146"/>
            </a:xfrm>
            <a:prstGeom prst="rect">
              <a:avLst/>
            </a:prstGeom>
          </p:spPr>
          <p:txBody>
            <a:bodyPr lIns="0" tIns="0" rIns="0" bIns="0" rtlCol="0" anchor="t">
              <a:spAutoFit/>
            </a:bodyPr>
            <a:lstStyle/>
            <a:p>
              <a:pPr algn="ctr">
                <a:lnSpc>
                  <a:spcPts val="2427"/>
                </a:lnSpc>
              </a:pPr>
              <a:r>
                <a:rPr lang="en-US" sz="2400">
                  <a:latin typeface="Public Sans"/>
                </a:rPr>
                <a:t>April 2020</a:t>
              </a:r>
            </a:p>
          </p:txBody>
        </p:sp>
      </p:grpSp>
      <p:grpSp>
        <p:nvGrpSpPr>
          <p:cNvPr id="36" name="Group 36"/>
          <p:cNvGrpSpPr/>
          <p:nvPr/>
        </p:nvGrpSpPr>
        <p:grpSpPr>
          <a:xfrm>
            <a:off x="823057" y="2995699"/>
            <a:ext cx="1427124" cy="922665"/>
            <a:chOff x="0" y="-57149"/>
            <a:chExt cx="2854248" cy="1845330"/>
          </a:xfrm>
        </p:grpSpPr>
        <p:sp>
          <p:nvSpPr>
            <p:cNvPr id="37" name="TextBox 37"/>
            <p:cNvSpPr txBox="1"/>
            <p:nvPr/>
          </p:nvSpPr>
          <p:spPr>
            <a:xfrm>
              <a:off x="0" y="-57149"/>
              <a:ext cx="2854248" cy="1041952"/>
            </a:xfrm>
            <a:prstGeom prst="rect">
              <a:avLst/>
            </a:prstGeom>
          </p:spPr>
          <p:txBody>
            <a:bodyPr lIns="0" tIns="0" rIns="0" bIns="0" rtlCol="0" anchor="t">
              <a:spAutoFit/>
            </a:bodyPr>
            <a:lstStyle/>
            <a:p>
              <a:pPr algn="ctr">
                <a:lnSpc>
                  <a:spcPts val="2053"/>
                </a:lnSpc>
              </a:pPr>
              <a:r>
                <a:rPr lang="en-US" sz="1467">
                  <a:latin typeface="Public Sans"/>
                </a:rPr>
                <a:t>CLIMB has still a lot to give</a:t>
              </a:r>
            </a:p>
          </p:txBody>
        </p:sp>
        <p:sp>
          <p:nvSpPr>
            <p:cNvPr id="38" name="TextBox 38"/>
            <p:cNvSpPr txBox="1"/>
            <p:nvPr/>
          </p:nvSpPr>
          <p:spPr>
            <a:xfrm>
              <a:off x="0" y="1164035"/>
              <a:ext cx="2854248" cy="624146"/>
            </a:xfrm>
            <a:prstGeom prst="rect">
              <a:avLst/>
            </a:prstGeom>
          </p:spPr>
          <p:txBody>
            <a:bodyPr lIns="0" tIns="0" rIns="0" bIns="0" rtlCol="0" anchor="t">
              <a:spAutoFit/>
            </a:bodyPr>
            <a:lstStyle/>
            <a:p>
              <a:pPr algn="ctr">
                <a:lnSpc>
                  <a:spcPts val="2427"/>
                </a:lnSpc>
              </a:pPr>
              <a:r>
                <a:rPr lang="en-US" sz="2400">
                  <a:latin typeface="Public Sans"/>
                </a:rPr>
                <a:t>May 2019</a:t>
              </a:r>
            </a:p>
          </p:txBody>
        </p:sp>
      </p:grpSp>
      <p:sp>
        <p:nvSpPr>
          <p:cNvPr id="39" name="TextBox 39"/>
          <p:cNvSpPr txBox="1"/>
          <p:nvPr/>
        </p:nvSpPr>
        <p:spPr>
          <a:xfrm>
            <a:off x="7692497" y="5890485"/>
            <a:ext cx="2467935" cy="619850"/>
          </a:xfrm>
          <a:prstGeom prst="rect">
            <a:avLst/>
          </a:prstGeom>
        </p:spPr>
        <p:txBody>
          <a:bodyPr lIns="0" tIns="0" rIns="0" bIns="0" rtlCol="0" anchor="t">
            <a:spAutoFit/>
          </a:bodyPr>
          <a:lstStyle/>
          <a:p>
            <a:pPr algn="ctr">
              <a:lnSpc>
                <a:spcPts val="2427"/>
              </a:lnSpc>
            </a:pPr>
            <a:r>
              <a:rPr lang="en-US" sz="2400">
                <a:solidFill>
                  <a:srgbClr val="E8E6E2"/>
                </a:solidFill>
                <a:latin typeface="Public Sans"/>
              </a:rPr>
              <a:t>In the middle the COVID pandemic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9667" y="507829"/>
            <a:ext cx="6301470" cy="5418837"/>
          </a:xfrm>
          <a:prstGeom prst="rect">
            <a:avLst/>
          </a:prstGeom>
        </p:spPr>
      </p:pic>
      <p:sp>
        <p:nvSpPr>
          <p:cNvPr id="3" name="Rectangle 2"/>
          <p:cNvSpPr/>
          <p:nvPr/>
        </p:nvSpPr>
        <p:spPr>
          <a:xfrm>
            <a:off x="4684889" y="5984502"/>
            <a:ext cx="6096000" cy="646331"/>
          </a:xfrm>
          <a:prstGeom prst="rect">
            <a:avLst/>
          </a:prstGeom>
        </p:spPr>
        <p:txBody>
          <a:bodyPr>
            <a:spAutoFit/>
          </a:bodyPr>
          <a:lstStyle/>
          <a:p>
            <a:r>
              <a:rPr lang="en-GB" dirty="0"/>
              <a:t>https://</a:t>
            </a:r>
            <a:r>
              <a:rPr lang="en-GB" dirty="0" err="1"/>
              <a:t>quadram.ac.uk</a:t>
            </a:r>
            <a:r>
              <a:rPr lang="en-GB" dirty="0"/>
              <a:t>/climb-receives-honours-in-2020-hpcwire-awards/</a:t>
            </a:r>
          </a:p>
        </p:txBody>
      </p:sp>
    </p:spTree>
    <p:extLst>
      <p:ext uri="{BB962C8B-B14F-4D97-AF65-F5344CB8AC3E}">
        <p14:creationId xmlns:p14="http://schemas.microsoft.com/office/powerpoint/2010/main" val="31507797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64923" y="1528649"/>
            <a:ext cx="1970765" cy="666841"/>
            <a:chOff x="0" y="0"/>
            <a:chExt cx="3688390" cy="1248029"/>
          </a:xfrm>
        </p:grpSpPr>
        <p:sp>
          <p:nvSpPr>
            <p:cNvPr id="3" name="Freeform 3"/>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FFFFFF"/>
            </a:solidFill>
          </p:spPr>
        </p:sp>
      </p:grpSp>
      <p:grpSp>
        <p:nvGrpSpPr>
          <p:cNvPr id="4" name="Group 4"/>
          <p:cNvGrpSpPr/>
          <p:nvPr/>
        </p:nvGrpSpPr>
        <p:grpSpPr>
          <a:xfrm>
            <a:off x="4795726" y="1557270"/>
            <a:ext cx="1970765" cy="666841"/>
            <a:chOff x="0" y="0"/>
            <a:chExt cx="3688390" cy="1248029"/>
          </a:xfrm>
        </p:grpSpPr>
        <p:sp>
          <p:nvSpPr>
            <p:cNvPr id="5" name="Freeform 5"/>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84947F"/>
            </a:solidFill>
          </p:spPr>
        </p:sp>
      </p:grpSp>
      <p:grpSp>
        <p:nvGrpSpPr>
          <p:cNvPr id="6" name="Group 6"/>
          <p:cNvGrpSpPr/>
          <p:nvPr/>
        </p:nvGrpSpPr>
        <p:grpSpPr>
          <a:xfrm>
            <a:off x="579540" y="2588096"/>
            <a:ext cx="1970765" cy="666841"/>
            <a:chOff x="0" y="0"/>
            <a:chExt cx="3688390" cy="1248029"/>
          </a:xfrm>
        </p:grpSpPr>
        <p:sp>
          <p:nvSpPr>
            <p:cNvPr id="7" name="Freeform 7"/>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575B42"/>
            </a:solidFill>
          </p:spPr>
        </p:sp>
      </p:grpSp>
      <p:grpSp>
        <p:nvGrpSpPr>
          <p:cNvPr id="8" name="Group 8"/>
          <p:cNvGrpSpPr/>
          <p:nvPr/>
        </p:nvGrpSpPr>
        <p:grpSpPr>
          <a:xfrm>
            <a:off x="579540" y="2588096"/>
            <a:ext cx="1970765" cy="666841"/>
            <a:chOff x="0" y="0"/>
            <a:chExt cx="3688390" cy="1248029"/>
          </a:xfrm>
        </p:grpSpPr>
        <p:sp>
          <p:nvSpPr>
            <p:cNvPr id="9" name="Freeform 9"/>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D5833A"/>
            </a:solidFill>
          </p:spPr>
        </p:sp>
      </p:grpSp>
      <p:grpSp>
        <p:nvGrpSpPr>
          <p:cNvPr id="10" name="Group 10"/>
          <p:cNvGrpSpPr/>
          <p:nvPr/>
        </p:nvGrpSpPr>
        <p:grpSpPr>
          <a:xfrm>
            <a:off x="6827024" y="1557270"/>
            <a:ext cx="1970765" cy="666841"/>
            <a:chOff x="0" y="0"/>
            <a:chExt cx="3688390" cy="1248029"/>
          </a:xfrm>
        </p:grpSpPr>
        <p:sp>
          <p:nvSpPr>
            <p:cNvPr id="11" name="Freeform 11"/>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84947F"/>
            </a:solidFill>
          </p:spPr>
        </p:sp>
      </p:grpSp>
      <p:grpSp>
        <p:nvGrpSpPr>
          <p:cNvPr id="12" name="Group 12"/>
          <p:cNvGrpSpPr/>
          <p:nvPr/>
        </p:nvGrpSpPr>
        <p:grpSpPr>
          <a:xfrm>
            <a:off x="2610841" y="2588096"/>
            <a:ext cx="1866543" cy="666841"/>
            <a:chOff x="0" y="0"/>
            <a:chExt cx="3493333" cy="1248029"/>
          </a:xfrm>
        </p:grpSpPr>
        <p:sp>
          <p:nvSpPr>
            <p:cNvPr id="13" name="Freeform 13"/>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14" name="Group 14"/>
          <p:cNvGrpSpPr/>
          <p:nvPr/>
        </p:nvGrpSpPr>
        <p:grpSpPr>
          <a:xfrm>
            <a:off x="9749089" y="2617630"/>
            <a:ext cx="1866543" cy="666841"/>
            <a:chOff x="0" y="0"/>
            <a:chExt cx="3493333" cy="1248029"/>
          </a:xfrm>
        </p:grpSpPr>
        <p:sp>
          <p:nvSpPr>
            <p:cNvPr id="15" name="Freeform 15"/>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95959"/>
            </a:solidFill>
          </p:spPr>
        </p:sp>
      </p:grpSp>
      <p:grpSp>
        <p:nvGrpSpPr>
          <p:cNvPr id="16" name="Group 16"/>
          <p:cNvGrpSpPr/>
          <p:nvPr/>
        </p:nvGrpSpPr>
        <p:grpSpPr>
          <a:xfrm>
            <a:off x="3537737" y="4491856"/>
            <a:ext cx="1866543" cy="666841"/>
            <a:chOff x="0" y="0"/>
            <a:chExt cx="3493333" cy="1248029"/>
          </a:xfrm>
        </p:grpSpPr>
        <p:sp>
          <p:nvSpPr>
            <p:cNvPr id="17" name="Freeform 17"/>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18" name="Group 18"/>
          <p:cNvGrpSpPr/>
          <p:nvPr/>
        </p:nvGrpSpPr>
        <p:grpSpPr>
          <a:xfrm>
            <a:off x="5452178" y="4491856"/>
            <a:ext cx="1866543" cy="666841"/>
            <a:chOff x="0" y="0"/>
            <a:chExt cx="3493333" cy="1248029"/>
          </a:xfrm>
        </p:grpSpPr>
        <p:sp>
          <p:nvSpPr>
            <p:cNvPr id="19" name="Freeform 19"/>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20" name="Group 20"/>
          <p:cNvGrpSpPr/>
          <p:nvPr/>
        </p:nvGrpSpPr>
        <p:grpSpPr>
          <a:xfrm>
            <a:off x="7364774" y="4491856"/>
            <a:ext cx="1866543" cy="666841"/>
            <a:chOff x="0" y="0"/>
            <a:chExt cx="3493333" cy="1248029"/>
          </a:xfrm>
        </p:grpSpPr>
        <p:sp>
          <p:nvSpPr>
            <p:cNvPr id="21" name="Freeform 21"/>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22" name="Group 22"/>
          <p:cNvGrpSpPr/>
          <p:nvPr/>
        </p:nvGrpSpPr>
        <p:grpSpPr>
          <a:xfrm>
            <a:off x="9306478" y="4491856"/>
            <a:ext cx="1866543" cy="666841"/>
            <a:chOff x="0" y="0"/>
            <a:chExt cx="3493333" cy="1248029"/>
          </a:xfrm>
        </p:grpSpPr>
        <p:sp>
          <p:nvSpPr>
            <p:cNvPr id="23" name="Freeform 23"/>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24" name="Group 24"/>
          <p:cNvGrpSpPr/>
          <p:nvPr/>
        </p:nvGrpSpPr>
        <p:grpSpPr>
          <a:xfrm>
            <a:off x="4527858" y="2588096"/>
            <a:ext cx="1866543" cy="666841"/>
            <a:chOff x="0" y="0"/>
            <a:chExt cx="3493333" cy="1248029"/>
          </a:xfrm>
        </p:grpSpPr>
        <p:sp>
          <p:nvSpPr>
            <p:cNvPr id="25" name="Freeform 25"/>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26" name="Group 26"/>
          <p:cNvGrpSpPr/>
          <p:nvPr/>
        </p:nvGrpSpPr>
        <p:grpSpPr>
          <a:xfrm>
            <a:off x="6458825" y="2588096"/>
            <a:ext cx="1866543" cy="666841"/>
            <a:chOff x="0" y="0"/>
            <a:chExt cx="3493333" cy="1248029"/>
          </a:xfrm>
        </p:grpSpPr>
        <p:sp>
          <p:nvSpPr>
            <p:cNvPr id="27" name="Freeform 27"/>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29" name="Group 29"/>
          <p:cNvGrpSpPr>
            <a:grpSpLocks noChangeAspect="1"/>
          </p:cNvGrpSpPr>
          <p:nvPr/>
        </p:nvGrpSpPr>
        <p:grpSpPr>
          <a:xfrm>
            <a:off x="1719304" y="1633469"/>
            <a:ext cx="457203" cy="457200"/>
            <a:chOff x="0" y="0"/>
            <a:chExt cx="6350000" cy="6349975"/>
          </a:xfrm>
        </p:grpSpPr>
        <p:sp>
          <p:nvSpPr>
            <p:cNvPr id="30" name="Freeform 3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a:stretch>
            </a:blipFill>
          </p:spPr>
        </p:sp>
      </p:grpSp>
      <p:grpSp>
        <p:nvGrpSpPr>
          <p:cNvPr id="31" name="Group 31"/>
          <p:cNvGrpSpPr>
            <a:grpSpLocks noChangeAspect="1"/>
          </p:cNvGrpSpPr>
          <p:nvPr/>
        </p:nvGrpSpPr>
        <p:grpSpPr>
          <a:xfrm>
            <a:off x="9846273" y="2723285"/>
            <a:ext cx="457203" cy="457200"/>
            <a:chOff x="0" y="0"/>
            <a:chExt cx="6350000" cy="6349975"/>
          </a:xfrm>
        </p:grpSpPr>
        <p:sp>
          <p:nvSpPr>
            <p:cNvPr id="32" name="Freeform 3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33" name="Group 33"/>
          <p:cNvGrpSpPr>
            <a:grpSpLocks noChangeAspect="1"/>
          </p:cNvGrpSpPr>
          <p:nvPr/>
        </p:nvGrpSpPr>
        <p:grpSpPr>
          <a:xfrm>
            <a:off x="3601415" y="4597511"/>
            <a:ext cx="457203" cy="457200"/>
            <a:chOff x="0" y="0"/>
            <a:chExt cx="6350000" cy="6349975"/>
          </a:xfrm>
        </p:grpSpPr>
        <p:sp>
          <p:nvSpPr>
            <p:cNvPr id="34" name="Freeform 3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35" name="Group 35"/>
          <p:cNvGrpSpPr>
            <a:grpSpLocks noChangeAspect="1"/>
          </p:cNvGrpSpPr>
          <p:nvPr/>
        </p:nvGrpSpPr>
        <p:grpSpPr>
          <a:xfrm>
            <a:off x="5518431" y="4597511"/>
            <a:ext cx="457203" cy="457200"/>
            <a:chOff x="0" y="0"/>
            <a:chExt cx="6350000" cy="6349975"/>
          </a:xfrm>
        </p:grpSpPr>
        <p:sp>
          <p:nvSpPr>
            <p:cNvPr id="36" name="Freeform 3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37" name="Group 37"/>
          <p:cNvGrpSpPr>
            <a:grpSpLocks noChangeAspect="1"/>
          </p:cNvGrpSpPr>
          <p:nvPr/>
        </p:nvGrpSpPr>
        <p:grpSpPr>
          <a:xfrm>
            <a:off x="7421315" y="4597511"/>
            <a:ext cx="457203" cy="457200"/>
            <a:chOff x="0" y="0"/>
            <a:chExt cx="6350000" cy="6349975"/>
          </a:xfrm>
        </p:grpSpPr>
        <p:sp>
          <p:nvSpPr>
            <p:cNvPr id="38" name="Freeform 3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FFFFFF"/>
            </a:solidFill>
            <a:ln>
              <a:solidFill>
                <a:srgbClr val="000000"/>
              </a:solidFill>
            </a:ln>
          </p:spPr>
        </p:sp>
      </p:grpSp>
      <p:grpSp>
        <p:nvGrpSpPr>
          <p:cNvPr id="39" name="Group 39"/>
          <p:cNvGrpSpPr>
            <a:grpSpLocks noChangeAspect="1"/>
          </p:cNvGrpSpPr>
          <p:nvPr/>
        </p:nvGrpSpPr>
        <p:grpSpPr>
          <a:xfrm>
            <a:off x="9382672" y="4597511"/>
            <a:ext cx="457203" cy="457200"/>
            <a:chOff x="0" y="0"/>
            <a:chExt cx="6350000" cy="6349975"/>
          </a:xfrm>
        </p:grpSpPr>
        <p:sp>
          <p:nvSpPr>
            <p:cNvPr id="40" name="Freeform 4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41" name="Group 41"/>
          <p:cNvGrpSpPr>
            <a:grpSpLocks noChangeAspect="1"/>
          </p:cNvGrpSpPr>
          <p:nvPr/>
        </p:nvGrpSpPr>
        <p:grpSpPr>
          <a:xfrm>
            <a:off x="801428" y="2692915"/>
            <a:ext cx="457203" cy="457200"/>
            <a:chOff x="0" y="0"/>
            <a:chExt cx="6350000" cy="6349975"/>
          </a:xfrm>
        </p:grpSpPr>
        <p:sp>
          <p:nvSpPr>
            <p:cNvPr id="42" name="Freeform 4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grpSp>
        <p:nvGrpSpPr>
          <p:cNvPr id="43" name="Group 43"/>
          <p:cNvGrpSpPr>
            <a:grpSpLocks noChangeAspect="1"/>
          </p:cNvGrpSpPr>
          <p:nvPr/>
        </p:nvGrpSpPr>
        <p:grpSpPr>
          <a:xfrm>
            <a:off x="2768363" y="2692915"/>
            <a:ext cx="457203" cy="457200"/>
            <a:chOff x="0" y="0"/>
            <a:chExt cx="6350000" cy="6349975"/>
          </a:xfrm>
        </p:grpSpPr>
        <p:sp>
          <p:nvSpPr>
            <p:cNvPr id="44" name="Freeform 4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b="-33505"/>
              </a:stretch>
            </a:blipFill>
          </p:spPr>
        </p:sp>
      </p:grpSp>
      <p:grpSp>
        <p:nvGrpSpPr>
          <p:cNvPr id="45" name="Group 45"/>
          <p:cNvGrpSpPr>
            <a:grpSpLocks noChangeAspect="1"/>
          </p:cNvGrpSpPr>
          <p:nvPr/>
        </p:nvGrpSpPr>
        <p:grpSpPr>
          <a:xfrm>
            <a:off x="4649992" y="2683660"/>
            <a:ext cx="457203" cy="457200"/>
            <a:chOff x="0" y="0"/>
            <a:chExt cx="6350000" cy="6349975"/>
          </a:xfrm>
        </p:grpSpPr>
        <p:sp>
          <p:nvSpPr>
            <p:cNvPr id="46" name="Freeform 4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grpSp>
        <p:nvGrpSpPr>
          <p:cNvPr id="47" name="Group 47"/>
          <p:cNvGrpSpPr>
            <a:grpSpLocks noChangeAspect="1"/>
          </p:cNvGrpSpPr>
          <p:nvPr/>
        </p:nvGrpSpPr>
        <p:grpSpPr>
          <a:xfrm>
            <a:off x="6595400" y="2683660"/>
            <a:ext cx="457203" cy="457200"/>
            <a:chOff x="0" y="0"/>
            <a:chExt cx="6350000" cy="6349975"/>
          </a:xfrm>
        </p:grpSpPr>
        <p:sp>
          <p:nvSpPr>
            <p:cNvPr id="48" name="Freeform 4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16752" b="-16752"/>
              </a:stretch>
            </a:blipFill>
          </p:spPr>
        </p:sp>
      </p:grpSp>
      <p:grpSp>
        <p:nvGrpSpPr>
          <p:cNvPr id="49" name="Group 49"/>
          <p:cNvGrpSpPr>
            <a:grpSpLocks noChangeAspect="1"/>
          </p:cNvGrpSpPr>
          <p:nvPr/>
        </p:nvGrpSpPr>
        <p:grpSpPr>
          <a:xfrm>
            <a:off x="4927240" y="1668440"/>
            <a:ext cx="457203" cy="457200"/>
            <a:chOff x="0" y="0"/>
            <a:chExt cx="6350000" cy="6349975"/>
          </a:xfrm>
        </p:grpSpPr>
        <p:sp>
          <p:nvSpPr>
            <p:cNvPr id="50" name="Freeform 5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a:stretch>
            </a:blipFill>
          </p:spPr>
        </p:sp>
      </p:grpSp>
      <p:grpSp>
        <p:nvGrpSpPr>
          <p:cNvPr id="51" name="Group 51"/>
          <p:cNvGrpSpPr>
            <a:grpSpLocks noChangeAspect="1"/>
          </p:cNvGrpSpPr>
          <p:nvPr/>
        </p:nvGrpSpPr>
        <p:grpSpPr>
          <a:xfrm>
            <a:off x="6936489" y="1668440"/>
            <a:ext cx="457203" cy="457200"/>
            <a:chOff x="0" y="0"/>
            <a:chExt cx="6350000" cy="6349975"/>
          </a:xfrm>
        </p:grpSpPr>
        <p:sp>
          <p:nvSpPr>
            <p:cNvPr id="52" name="Freeform 5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a:stretch>
            </a:blipFill>
          </p:spPr>
        </p:sp>
      </p:grpSp>
      <p:grpSp>
        <p:nvGrpSpPr>
          <p:cNvPr id="53" name="Group 53"/>
          <p:cNvGrpSpPr/>
          <p:nvPr/>
        </p:nvGrpSpPr>
        <p:grpSpPr>
          <a:xfrm>
            <a:off x="8875572" y="1557270"/>
            <a:ext cx="1970765" cy="666841"/>
            <a:chOff x="0" y="0"/>
            <a:chExt cx="3688390" cy="1248029"/>
          </a:xfrm>
        </p:grpSpPr>
        <p:sp>
          <p:nvSpPr>
            <p:cNvPr id="54" name="Freeform 54"/>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84947F"/>
            </a:solidFill>
          </p:spPr>
        </p:sp>
      </p:grpSp>
      <p:grpSp>
        <p:nvGrpSpPr>
          <p:cNvPr id="55" name="Group 55"/>
          <p:cNvGrpSpPr>
            <a:grpSpLocks noChangeAspect="1"/>
          </p:cNvGrpSpPr>
          <p:nvPr/>
        </p:nvGrpSpPr>
        <p:grpSpPr>
          <a:xfrm>
            <a:off x="8981932" y="1655740"/>
            <a:ext cx="457203" cy="457200"/>
            <a:chOff x="0" y="0"/>
            <a:chExt cx="6350000" cy="6349975"/>
          </a:xfrm>
        </p:grpSpPr>
        <p:sp>
          <p:nvSpPr>
            <p:cNvPr id="56" name="Freeform 5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3"/>
              <a:stretch>
                <a:fillRect/>
              </a:stretch>
            </a:blipFill>
          </p:spPr>
        </p:sp>
      </p:grpSp>
      <p:grpSp>
        <p:nvGrpSpPr>
          <p:cNvPr id="57" name="Group 57"/>
          <p:cNvGrpSpPr/>
          <p:nvPr/>
        </p:nvGrpSpPr>
        <p:grpSpPr>
          <a:xfrm>
            <a:off x="579540" y="3379636"/>
            <a:ext cx="1970765" cy="666841"/>
            <a:chOff x="0" y="0"/>
            <a:chExt cx="3688390" cy="1248029"/>
          </a:xfrm>
        </p:grpSpPr>
        <p:sp>
          <p:nvSpPr>
            <p:cNvPr id="58" name="Freeform 58"/>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575B42"/>
            </a:solidFill>
          </p:spPr>
        </p:sp>
      </p:grpSp>
      <p:grpSp>
        <p:nvGrpSpPr>
          <p:cNvPr id="59" name="Group 59"/>
          <p:cNvGrpSpPr/>
          <p:nvPr/>
        </p:nvGrpSpPr>
        <p:grpSpPr>
          <a:xfrm>
            <a:off x="579540" y="3379636"/>
            <a:ext cx="1970765" cy="666841"/>
            <a:chOff x="0" y="0"/>
            <a:chExt cx="3688390" cy="1248029"/>
          </a:xfrm>
        </p:grpSpPr>
        <p:sp>
          <p:nvSpPr>
            <p:cNvPr id="60" name="Freeform 60"/>
            <p:cNvSpPr/>
            <p:nvPr/>
          </p:nvSpPr>
          <p:spPr>
            <a:xfrm>
              <a:off x="0" y="0"/>
              <a:ext cx="3689660" cy="1248029"/>
            </a:xfrm>
            <a:custGeom>
              <a:avLst/>
              <a:gdLst/>
              <a:ahLst/>
              <a:cxnLst/>
              <a:rect l="l" t="t" r="r" b="b"/>
              <a:pathLst>
                <a:path w="3689660" h="1248029">
                  <a:moveTo>
                    <a:pt x="3135940" y="1248029"/>
                  </a:moveTo>
                  <a:lnTo>
                    <a:pt x="553720" y="1248029"/>
                  </a:lnTo>
                  <a:cubicBezTo>
                    <a:pt x="247650" y="1248029"/>
                    <a:pt x="0" y="968640"/>
                    <a:pt x="0" y="624744"/>
                  </a:cubicBezTo>
                  <a:cubicBezTo>
                    <a:pt x="0" y="279415"/>
                    <a:pt x="247650" y="0"/>
                    <a:pt x="553720" y="0"/>
                  </a:cubicBezTo>
                  <a:lnTo>
                    <a:pt x="3135940" y="0"/>
                  </a:lnTo>
                  <a:cubicBezTo>
                    <a:pt x="3442010" y="0"/>
                    <a:pt x="3689660" y="279415"/>
                    <a:pt x="3689660" y="624744"/>
                  </a:cubicBezTo>
                  <a:cubicBezTo>
                    <a:pt x="3688390" y="968640"/>
                    <a:pt x="3440740" y="1248029"/>
                    <a:pt x="3135940" y="1248029"/>
                  </a:cubicBezTo>
                  <a:close/>
                </a:path>
              </a:pathLst>
            </a:custGeom>
            <a:solidFill>
              <a:srgbClr val="D5833A"/>
            </a:solidFill>
          </p:spPr>
        </p:sp>
      </p:grpSp>
      <p:grpSp>
        <p:nvGrpSpPr>
          <p:cNvPr id="61" name="Group 61"/>
          <p:cNvGrpSpPr/>
          <p:nvPr/>
        </p:nvGrpSpPr>
        <p:grpSpPr>
          <a:xfrm>
            <a:off x="2610841" y="3379636"/>
            <a:ext cx="1866543" cy="666841"/>
            <a:chOff x="0" y="0"/>
            <a:chExt cx="3493333" cy="1248029"/>
          </a:xfrm>
        </p:grpSpPr>
        <p:sp>
          <p:nvSpPr>
            <p:cNvPr id="62" name="Freeform 62"/>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63" name="Group 63"/>
          <p:cNvGrpSpPr/>
          <p:nvPr/>
        </p:nvGrpSpPr>
        <p:grpSpPr>
          <a:xfrm>
            <a:off x="4527858" y="3379636"/>
            <a:ext cx="1866543" cy="666841"/>
            <a:chOff x="0" y="0"/>
            <a:chExt cx="3493333" cy="1248029"/>
          </a:xfrm>
        </p:grpSpPr>
        <p:sp>
          <p:nvSpPr>
            <p:cNvPr id="64" name="Freeform 64"/>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65" name="Group 65"/>
          <p:cNvGrpSpPr/>
          <p:nvPr/>
        </p:nvGrpSpPr>
        <p:grpSpPr>
          <a:xfrm>
            <a:off x="6458825" y="3379636"/>
            <a:ext cx="1866543" cy="666841"/>
            <a:chOff x="0" y="0"/>
            <a:chExt cx="3493333" cy="1248029"/>
          </a:xfrm>
        </p:grpSpPr>
        <p:sp>
          <p:nvSpPr>
            <p:cNvPr id="66" name="Freeform 66"/>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D5833A"/>
            </a:solidFill>
          </p:spPr>
        </p:sp>
      </p:grpSp>
      <p:grpSp>
        <p:nvGrpSpPr>
          <p:cNvPr id="67" name="Group 67"/>
          <p:cNvGrpSpPr>
            <a:grpSpLocks noChangeAspect="1"/>
          </p:cNvGrpSpPr>
          <p:nvPr/>
        </p:nvGrpSpPr>
        <p:grpSpPr>
          <a:xfrm>
            <a:off x="801428" y="3484455"/>
            <a:ext cx="457203" cy="457200"/>
            <a:chOff x="0" y="0"/>
            <a:chExt cx="6350000" cy="6349975"/>
          </a:xfrm>
        </p:grpSpPr>
        <p:sp>
          <p:nvSpPr>
            <p:cNvPr id="68" name="Freeform 6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a:stretch>
            </a:blipFill>
          </p:spPr>
        </p:sp>
      </p:grpSp>
      <p:grpSp>
        <p:nvGrpSpPr>
          <p:cNvPr id="69" name="Group 69"/>
          <p:cNvGrpSpPr>
            <a:grpSpLocks noChangeAspect="1"/>
          </p:cNvGrpSpPr>
          <p:nvPr/>
        </p:nvGrpSpPr>
        <p:grpSpPr>
          <a:xfrm>
            <a:off x="2768363" y="3484455"/>
            <a:ext cx="457203" cy="457200"/>
            <a:chOff x="0" y="0"/>
            <a:chExt cx="6350000" cy="6349975"/>
          </a:xfrm>
        </p:grpSpPr>
        <p:sp>
          <p:nvSpPr>
            <p:cNvPr id="70" name="Freeform 7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5"/>
              <a:stretch>
                <a:fillRect/>
              </a:stretch>
            </a:blipFill>
          </p:spPr>
        </p:sp>
      </p:grpSp>
      <p:grpSp>
        <p:nvGrpSpPr>
          <p:cNvPr id="71" name="Group 71"/>
          <p:cNvGrpSpPr>
            <a:grpSpLocks noChangeAspect="1"/>
          </p:cNvGrpSpPr>
          <p:nvPr/>
        </p:nvGrpSpPr>
        <p:grpSpPr>
          <a:xfrm>
            <a:off x="4649992" y="3475200"/>
            <a:ext cx="457203" cy="457200"/>
            <a:chOff x="0" y="0"/>
            <a:chExt cx="6350000" cy="6349975"/>
          </a:xfrm>
        </p:grpSpPr>
        <p:sp>
          <p:nvSpPr>
            <p:cNvPr id="72" name="Freeform 7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168112" t="-3348" r="-6944" b="-50684"/>
              </a:stretch>
            </a:blipFill>
          </p:spPr>
        </p:sp>
      </p:grpSp>
      <p:grpSp>
        <p:nvGrpSpPr>
          <p:cNvPr id="73" name="Group 73"/>
          <p:cNvGrpSpPr>
            <a:grpSpLocks noChangeAspect="1"/>
          </p:cNvGrpSpPr>
          <p:nvPr/>
        </p:nvGrpSpPr>
        <p:grpSpPr>
          <a:xfrm>
            <a:off x="6595400" y="3475200"/>
            <a:ext cx="457203" cy="457200"/>
            <a:chOff x="0" y="0"/>
            <a:chExt cx="6350000" cy="6349975"/>
          </a:xfrm>
        </p:grpSpPr>
        <p:sp>
          <p:nvSpPr>
            <p:cNvPr id="74" name="Freeform 7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7"/>
              <a:stretch>
                <a:fillRect l="-11083" r="-11083"/>
              </a:stretch>
            </a:blipFill>
          </p:spPr>
        </p:sp>
      </p:grpSp>
      <p:grpSp>
        <p:nvGrpSpPr>
          <p:cNvPr id="75" name="Group 75"/>
          <p:cNvGrpSpPr/>
          <p:nvPr/>
        </p:nvGrpSpPr>
        <p:grpSpPr>
          <a:xfrm>
            <a:off x="9749089" y="3379636"/>
            <a:ext cx="1866543" cy="666841"/>
            <a:chOff x="0" y="0"/>
            <a:chExt cx="3493333" cy="1248029"/>
          </a:xfrm>
        </p:grpSpPr>
        <p:sp>
          <p:nvSpPr>
            <p:cNvPr id="76" name="Freeform 76"/>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95959"/>
            </a:solidFill>
          </p:spPr>
        </p:sp>
      </p:grpSp>
      <p:grpSp>
        <p:nvGrpSpPr>
          <p:cNvPr id="77" name="Group 77"/>
          <p:cNvGrpSpPr/>
          <p:nvPr/>
        </p:nvGrpSpPr>
        <p:grpSpPr>
          <a:xfrm>
            <a:off x="4508589" y="5283396"/>
            <a:ext cx="1866543" cy="666841"/>
            <a:chOff x="0" y="0"/>
            <a:chExt cx="3493333" cy="1248029"/>
          </a:xfrm>
        </p:grpSpPr>
        <p:sp>
          <p:nvSpPr>
            <p:cNvPr id="78" name="Freeform 78"/>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79" name="Group 79"/>
          <p:cNvGrpSpPr/>
          <p:nvPr/>
        </p:nvGrpSpPr>
        <p:grpSpPr>
          <a:xfrm>
            <a:off x="6423030" y="5283396"/>
            <a:ext cx="1866543" cy="666841"/>
            <a:chOff x="0" y="0"/>
            <a:chExt cx="3493333" cy="1248029"/>
          </a:xfrm>
        </p:grpSpPr>
        <p:sp>
          <p:nvSpPr>
            <p:cNvPr id="80" name="Freeform 80"/>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81" name="Group 81"/>
          <p:cNvGrpSpPr/>
          <p:nvPr/>
        </p:nvGrpSpPr>
        <p:grpSpPr>
          <a:xfrm>
            <a:off x="8335626" y="5283396"/>
            <a:ext cx="1866543" cy="666841"/>
            <a:chOff x="0" y="0"/>
            <a:chExt cx="3493333" cy="1248029"/>
          </a:xfrm>
        </p:grpSpPr>
        <p:sp>
          <p:nvSpPr>
            <p:cNvPr id="82" name="Freeform 82"/>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83" name="Group 83"/>
          <p:cNvGrpSpPr>
            <a:grpSpLocks noChangeAspect="1"/>
          </p:cNvGrpSpPr>
          <p:nvPr/>
        </p:nvGrpSpPr>
        <p:grpSpPr>
          <a:xfrm>
            <a:off x="9846273" y="3485291"/>
            <a:ext cx="457203" cy="457200"/>
            <a:chOff x="0" y="0"/>
            <a:chExt cx="6350000" cy="6349975"/>
          </a:xfrm>
        </p:grpSpPr>
        <p:sp>
          <p:nvSpPr>
            <p:cNvPr id="84" name="Freeform 8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8"/>
              <a:stretch>
                <a:fillRect l="-5896" r="-5896"/>
              </a:stretch>
            </a:blipFill>
          </p:spPr>
        </p:sp>
      </p:grpSp>
      <p:grpSp>
        <p:nvGrpSpPr>
          <p:cNvPr id="85" name="Group 85"/>
          <p:cNvGrpSpPr>
            <a:grpSpLocks noChangeAspect="1"/>
          </p:cNvGrpSpPr>
          <p:nvPr/>
        </p:nvGrpSpPr>
        <p:grpSpPr>
          <a:xfrm>
            <a:off x="4572267" y="5389051"/>
            <a:ext cx="457203" cy="457200"/>
            <a:chOff x="0" y="0"/>
            <a:chExt cx="6350000" cy="6349975"/>
          </a:xfrm>
        </p:grpSpPr>
        <p:sp>
          <p:nvSpPr>
            <p:cNvPr id="86" name="Freeform 8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9"/>
              <a:stretch>
                <a:fillRect/>
              </a:stretch>
            </a:blipFill>
          </p:spPr>
        </p:sp>
      </p:grpSp>
      <p:grpSp>
        <p:nvGrpSpPr>
          <p:cNvPr id="87" name="Group 87"/>
          <p:cNvGrpSpPr>
            <a:grpSpLocks noChangeAspect="1"/>
          </p:cNvGrpSpPr>
          <p:nvPr/>
        </p:nvGrpSpPr>
        <p:grpSpPr>
          <a:xfrm>
            <a:off x="6508333" y="5389051"/>
            <a:ext cx="457203" cy="457200"/>
            <a:chOff x="0" y="0"/>
            <a:chExt cx="6350000" cy="6349975"/>
          </a:xfrm>
        </p:grpSpPr>
        <p:sp>
          <p:nvSpPr>
            <p:cNvPr id="88" name="Freeform 8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0"/>
              <a:stretch>
                <a:fillRect/>
              </a:stretch>
            </a:blipFill>
          </p:spPr>
        </p:sp>
      </p:grpSp>
      <p:grpSp>
        <p:nvGrpSpPr>
          <p:cNvPr id="89" name="Group 89"/>
          <p:cNvGrpSpPr>
            <a:grpSpLocks noChangeAspect="1"/>
          </p:cNvGrpSpPr>
          <p:nvPr/>
        </p:nvGrpSpPr>
        <p:grpSpPr>
          <a:xfrm>
            <a:off x="8354067" y="5389051"/>
            <a:ext cx="457203" cy="457200"/>
            <a:chOff x="0" y="0"/>
            <a:chExt cx="6350000" cy="6349975"/>
          </a:xfrm>
        </p:grpSpPr>
        <p:sp>
          <p:nvSpPr>
            <p:cNvPr id="90" name="Freeform 9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1"/>
              <a:stretch>
                <a:fillRect t="-10596" b="-10596"/>
              </a:stretch>
            </a:blipFill>
          </p:spPr>
        </p:sp>
      </p:grpSp>
      <p:grpSp>
        <p:nvGrpSpPr>
          <p:cNvPr id="91" name="Group 91"/>
          <p:cNvGrpSpPr/>
          <p:nvPr/>
        </p:nvGrpSpPr>
        <p:grpSpPr>
          <a:xfrm>
            <a:off x="1552958" y="4491856"/>
            <a:ext cx="1866543" cy="666841"/>
            <a:chOff x="0" y="0"/>
            <a:chExt cx="3493333" cy="1248029"/>
          </a:xfrm>
        </p:grpSpPr>
        <p:sp>
          <p:nvSpPr>
            <p:cNvPr id="92" name="Freeform 92"/>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93" name="Group 93"/>
          <p:cNvGrpSpPr>
            <a:grpSpLocks noChangeAspect="1"/>
          </p:cNvGrpSpPr>
          <p:nvPr/>
        </p:nvGrpSpPr>
        <p:grpSpPr>
          <a:xfrm>
            <a:off x="1616635" y="4597511"/>
            <a:ext cx="457203" cy="457200"/>
            <a:chOff x="0" y="0"/>
            <a:chExt cx="6350000" cy="6349975"/>
          </a:xfrm>
        </p:grpSpPr>
        <p:sp>
          <p:nvSpPr>
            <p:cNvPr id="94" name="Freeform 9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2"/>
              <a:stretch>
                <a:fillRect l="-9465" r="-9465"/>
              </a:stretch>
            </a:blipFill>
          </p:spPr>
        </p:sp>
      </p:grpSp>
      <p:grpSp>
        <p:nvGrpSpPr>
          <p:cNvPr id="95" name="Group 95"/>
          <p:cNvGrpSpPr/>
          <p:nvPr/>
        </p:nvGrpSpPr>
        <p:grpSpPr>
          <a:xfrm>
            <a:off x="2523810" y="5283396"/>
            <a:ext cx="1866543" cy="666841"/>
            <a:chOff x="0" y="0"/>
            <a:chExt cx="3493333" cy="1248029"/>
          </a:xfrm>
        </p:grpSpPr>
        <p:sp>
          <p:nvSpPr>
            <p:cNvPr id="96" name="Freeform 96"/>
            <p:cNvSpPr/>
            <p:nvPr/>
          </p:nvSpPr>
          <p:spPr>
            <a:xfrm>
              <a:off x="0" y="0"/>
              <a:ext cx="3494603" cy="1248029"/>
            </a:xfrm>
            <a:custGeom>
              <a:avLst/>
              <a:gdLst/>
              <a:ahLst/>
              <a:cxnLst/>
              <a:rect l="l" t="t" r="r" b="b"/>
              <a:pathLst>
                <a:path w="3494603" h="1248029">
                  <a:moveTo>
                    <a:pt x="2940883" y="1248029"/>
                  </a:moveTo>
                  <a:lnTo>
                    <a:pt x="553720" y="1248029"/>
                  </a:lnTo>
                  <a:cubicBezTo>
                    <a:pt x="247650" y="1248029"/>
                    <a:pt x="0" y="968640"/>
                    <a:pt x="0" y="624744"/>
                  </a:cubicBezTo>
                  <a:cubicBezTo>
                    <a:pt x="0" y="279415"/>
                    <a:pt x="247650" y="0"/>
                    <a:pt x="553720" y="0"/>
                  </a:cubicBezTo>
                  <a:lnTo>
                    <a:pt x="2940883" y="0"/>
                  </a:lnTo>
                  <a:cubicBezTo>
                    <a:pt x="3246953" y="0"/>
                    <a:pt x="3494603" y="279415"/>
                    <a:pt x="3494603" y="624744"/>
                  </a:cubicBezTo>
                  <a:cubicBezTo>
                    <a:pt x="3493333" y="968640"/>
                    <a:pt x="3245683" y="1248029"/>
                    <a:pt x="2940883" y="1248029"/>
                  </a:cubicBezTo>
                  <a:close/>
                </a:path>
              </a:pathLst>
            </a:custGeom>
            <a:solidFill>
              <a:srgbClr val="575B42"/>
            </a:solidFill>
          </p:spPr>
        </p:sp>
      </p:grpSp>
      <p:grpSp>
        <p:nvGrpSpPr>
          <p:cNvPr id="97" name="Group 97"/>
          <p:cNvGrpSpPr>
            <a:grpSpLocks noChangeAspect="1"/>
          </p:cNvGrpSpPr>
          <p:nvPr/>
        </p:nvGrpSpPr>
        <p:grpSpPr>
          <a:xfrm>
            <a:off x="2587487" y="5389051"/>
            <a:ext cx="457203" cy="457200"/>
            <a:chOff x="0" y="0"/>
            <a:chExt cx="6350000" cy="6349975"/>
          </a:xfrm>
        </p:grpSpPr>
        <p:sp>
          <p:nvSpPr>
            <p:cNvPr id="98" name="Freeform 9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3"/>
              <a:stretch>
                <a:fillRect l="-262852" r="-402671" b="-330608"/>
              </a:stretch>
            </a:blipFill>
          </p:spPr>
        </p:sp>
      </p:grpSp>
      <p:sp>
        <p:nvSpPr>
          <p:cNvPr id="101" name="TextBox 101"/>
          <p:cNvSpPr txBox="1"/>
          <p:nvPr/>
        </p:nvSpPr>
        <p:spPr>
          <a:xfrm>
            <a:off x="1907075" y="373124"/>
            <a:ext cx="8493725" cy="690254"/>
          </a:xfrm>
          <a:prstGeom prst="rect">
            <a:avLst/>
          </a:prstGeom>
        </p:spPr>
        <p:txBody>
          <a:bodyPr lIns="0" tIns="0" rIns="0" bIns="0" rtlCol="0" anchor="t">
            <a:spAutoFit/>
          </a:bodyPr>
          <a:lstStyle/>
          <a:p>
            <a:pPr algn="ctr">
              <a:lnSpc>
                <a:spcPts val="5333"/>
              </a:lnSpc>
            </a:pPr>
            <a:r>
              <a:rPr lang="en-US" sz="5333" dirty="0">
                <a:latin typeface="Public Sans"/>
              </a:rPr>
              <a:t>Team</a:t>
            </a:r>
          </a:p>
        </p:txBody>
      </p:sp>
      <p:sp>
        <p:nvSpPr>
          <p:cNvPr id="102" name="TextBox 102"/>
          <p:cNvSpPr txBox="1"/>
          <p:nvPr/>
        </p:nvSpPr>
        <p:spPr>
          <a:xfrm>
            <a:off x="9782725" y="4508612"/>
            <a:ext cx="1282988"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Thanh Le Viet</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Bioinformatics Scientific Programmer</a:t>
            </a:r>
          </a:p>
        </p:txBody>
      </p:sp>
      <p:sp>
        <p:nvSpPr>
          <p:cNvPr id="103" name="TextBox 103"/>
          <p:cNvSpPr txBox="1"/>
          <p:nvPr/>
        </p:nvSpPr>
        <p:spPr>
          <a:xfrm>
            <a:off x="2202219" y="1550920"/>
            <a:ext cx="1110476" cy="461665"/>
          </a:xfrm>
          <a:prstGeom prst="rect">
            <a:avLst/>
          </a:prstGeom>
        </p:spPr>
        <p:txBody>
          <a:bodyPr lIns="0" tIns="0" rIns="0" bIns="0" rtlCol="0" anchor="t">
            <a:spAutoFit/>
          </a:bodyPr>
          <a:lstStyle/>
          <a:p>
            <a:pPr algn="ctr">
              <a:lnSpc>
                <a:spcPts val="1200"/>
              </a:lnSpc>
            </a:pPr>
            <a:r>
              <a:rPr lang="en-US" sz="1000">
                <a:latin typeface="Public Sans Thin Bold"/>
              </a:rPr>
              <a:t>Mark Pallen</a:t>
            </a:r>
          </a:p>
          <a:p>
            <a:pPr algn="ctr">
              <a:lnSpc>
                <a:spcPts val="1200"/>
              </a:lnSpc>
            </a:pPr>
            <a:r>
              <a:rPr lang="en-US" sz="1000">
                <a:latin typeface="Public Sans Thin"/>
              </a:rPr>
              <a:t>QIB</a:t>
            </a:r>
          </a:p>
          <a:p>
            <a:pPr algn="ctr">
              <a:lnSpc>
                <a:spcPts val="1200"/>
              </a:lnSpc>
            </a:pPr>
            <a:r>
              <a:rPr lang="en-US" sz="1000">
                <a:latin typeface="Public Sans Thin Italics"/>
              </a:rPr>
              <a:t>Principal Investigator</a:t>
            </a:r>
          </a:p>
        </p:txBody>
      </p:sp>
      <p:sp>
        <p:nvSpPr>
          <p:cNvPr id="104" name="TextBox 104"/>
          <p:cNvSpPr txBox="1"/>
          <p:nvPr/>
        </p:nvSpPr>
        <p:spPr>
          <a:xfrm>
            <a:off x="10400801" y="2640737"/>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Andy Smith</a:t>
            </a:r>
          </a:p>
          <a:p>
            <a:pPr algn="ctr">
              <a:lnSpc>
                <a:spcPts val="1200"/>
              </a:lnSpc>
            </a:pPr>
            <a:r>
              <a:rPr lang="en-US" sz="1000">
                <a:solidFill>
                  <a:srgbClr val="FFFFFF"/>
                </a:solidFill>
                <a:latin typeface="Public Sans Thin"/>
              </a:rPr>
              <a:t>Birmingham</a:t>
            </a:r>
          </a:p>
          <a:p>
            <a:pPr algn="ctr">
              <a:lnSpc>
                <a:spcPts val="1200"/>
              </a:lnSpc>
            </a:pPr>
            <a:r>
              <a:rPr lang="en-US" sz="1000">
                <a:solidFill>
                  <a:srgbClr val="FFFFFF"/>
                </a:solidFill>
                <a:latin typeface="Public Sans Thin Italics"/>
              </a:rPr>
              <a:t>Research Software Engineer</a:t>
            </a:r>
          </a:p>
        </p:txBody>
      </p:sp>
      <p:sp>
        <p:nvSpPr>
          <p:cNvPr id="105" name="TextBox 105"/>
          <p:cNvSpPr txBox="1"/>
          <p:nvPr/>
        </p:nvSpPr>
        <p:spPr>
          <a:xfrm>
            <a:off x="4163577" y="4514962"/>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Charles Bedford</a:t>
            </a:r>
          </a:p>
          <a:p>
            <a:pPr algn="ctr">
              <a:lnSpc>
                <a:spcPts val="1200"/>
              </a:lnSpc>
            </a:pPr>
            <a:r>
              <a:rPr lang="en-US" sz="1000">
                <a:solidFill>
                  <a:srgbClr val="FFFFFF"/>
                </a:solidFill>
                <a:latin typeface="Public Sans Thin"/>
              </a:rPr>
              <a:t>Cardiff</a:t>
            </a:r>
          </a:p>
          <a:p>
            <a:pPr algn="ctr">
              <a:lnSpc>
                <a:spcPts val="1200"/>
              </a:lnSpc>
            </a:pPr>
            <a:r>
              <a:rPr lang="en-US" sz="1000">
                <a:solidFill>
                  <a:srgbClr val="FFFFFF"/>
                </a:solidFill>
                <a:latin typeface="Public Sans Thin Italics"/>
              </a:rPr>
              <a:t>Cloud Computing Manager</a:t>
            </a:r>
          </a:p>
        </p:txBody>
      </p:sp>
      <p:sp>
        <p:nvSpPr>
          <p:cNvPr id="106" name="TextBox 106"/>
          <p:cNvSpPr txBox="1"/>
          <p:nvPr/>
        </p:nvSpPr>
        <p:spPr>
          <a:xfrm>
            <a:off x="5856367" y="4514961"/>
            <a:ext cx="136159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Nabil-Fareed Alikhan</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Bioinformatics Scientific Programmer</a:t>
            </a:r>
          </a:p>
        </p:txBody>
      </p:sp>
      <p:sp>
        <p:nvSpPr>
          <p:cNvPr id="107" name="TextBox 107"/>
          <p:cNvSpPr txBox="1"/>
          <p:nvPr/>
        </p:nvSpPr>
        <p:spPr>
          <a:xfrm>
            <a:off x="7942911" y="4514962"/>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Richard Belton</a:t>
            </a:r>
          </a:p>
          <a:p>
            <a:pPr algn="ctr">
              <a:lnSpc>
                <a:spcPts val="1200"/>
              </a:lnSpc>
            </a:pPr>
            <a:r>
              <a:rPr lang="en-US" sz="1000">
                <a:solidFill>
                  <a:srgbClr val="FFFFFF"/>
                </a:solidFill>
                <a:latin typeface="Public Sans Thin"/>
              </a:rPr>
              <a:t>Cardiff</a:t>
            </a:r>
          </a:p>
          <a:p>
            <a:pPr algn="ctr">
              <a:lnSpc>
                <a:spcPts val="1200"/>
              </a:lnSpc>
            </a:pPr>
            <a:r>
              <a:rPr lang="en-US" sz="1000">
                <a:solidFill>
                  <a:srgbClr val="FFFFFF"/>
                </a:solidFill>
                <a:latin typeface="Public Sans Thin Italics"/>
              </a:rPr>
              <a:t>Cloud Computing Manager</a:t>
            </a:r>
          </a:p>
        </p:txBody>
      </p:sp>
      <p:sp>
        <p:nvSpPr>
          <p:cNvPr id="108" name="TextBox 108"/>
          <p:cNvSpPr txBox="1"/>
          <p:nvPr/>
        </p:nvSpPr>
        <p:spPr>
          <a:xfrm>
            <a:off x="1297043" y="2686566"/>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Andrew Page</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Co-Investigator</a:t>
            </a:r>
          </a:p>
        </p:txBody>
      </p:sp>
      <p:sp>
        <p:nvSpPr>
          <p:cNvPr id="109" name="TextBox 109"/>
          <p:cNvSpPr txBox="1"/>
          <p:nvPr/>
        </p:nvSpPr>
        <p:spPr>
          <a:xfrm>
            <a:off x="3263978" y="2686566"/>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Andy Millard</a:t>
            </a:r>
          </a:p>
          <a:p>
            <a:pPr algn="ctr">
              <a:lnSpc>
                <a:spcPts val="1200"/>
              </a:lnSpc>
            </a:pPr>
            <a:r>
              <a:rPr lang="en-US" sz="1000">
                <a:solidFill>
                  <a:srgbClr val="FFFFFF"/>
                </a:solidFill>
                <a:latin typeface="Public Sans Thin"/>
              </a:rPr>
              <a:t>Leicester</a:t>
            </a:r>
          </a:p>
          <a:p>
            <a:pPr algn="ctr">
              <a:lnSpc>
                <a:spcPts val="1200"/>
              </a:lnSpc>
            </a:pPr>
            <a:r>
              <a:rPr lang="en-US" sz="1000">
                <a:solidFill>
                  <a:srgbClr val="FFFFFF"/>
                </a:solidFill>
                <a:latin typeface="Public Sans Thin Italics"/>
              </a:rPr>
              <a:t>Co-Investigator</a:t>
            </a:r>
          </a:p>
        </p:txBody>
      </p:sp>
      <p:sp>
        <p:nvSpPr>
          <p:cNvPr id="110" name="TextBox 110"/>
          <p:cNvSpPr txBox="1"/>
          <p:nvPr/>
        </p:nvSpPr>
        <p:spPr>
          <a:xfrm>
            <a:off x="5145607" y="2677310"/>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Chris Quince</a:t>
            </a:r>
          </a:p>
          <a:p>
            <a:pPr algn="ctr">
              <a:lnSpc>
                <a:spcPts val="1200"/>
              </a:lnSpc>
            </a:pPr>
            <a:r>
              <a:rPr lang="en-US" sz="1000">
                <a:solidFill>
                  <a:srgbClr val="FFFFFF"/>
                </a:solidFill>
                <a:latin typeface="Public Sans Thin"/>
              </a:rPr>
              <a:t>Warwick - EI</a:t>
            </a:r>
          </a:p>
          <a:p>
            <a:pPr algn="ctr">
              <a:lnSpc>
                <a:spcPts val="1200"/>
              </a:lnSpc>
            </a:pPr>
            <a:r>
              <a:rPr lang="en-US" sz="1000">
                <a:solidFill>
                  <a:srgbClr val="FFFFFF"/>
                </a:solidFill>
                <a:latin typeface="Public Sans Thin Italics"/>
              </a:rPr>
              <a:t>Co-Investigator</a:t>
            </a:r>
          </a:p>
        </p:txBody>
      </p:sp>
      <p:sp>
        <p:nvSpPr>
          <p:cNvPr id="111" name="TextBox 111"/>
          <p:cNvSpPr txBox="1"/>
          <p:nvPr/>
        </p:nvSpPr>
        <p:spPr>
          <a:xfrm>
            <a:off x="7091015" y="2677310"/>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Martin Antonio</a:t>
            </a:r>
          </a:p>
          <a:p>
            <a:pPr algn="ctr">
              <a:lnSpc>
                <a:spcPts val="1200"/>
              </a:lnSpc>
            </a:pPr>
            <a:r>
              <a:rPr lang="en-US" sz="1000">
                <a:solidFill>
                  <a:srgbClr val="FFFFFF"/>
                </a:solidFill>
                <a:latin typeface="Public Sans Thin"/>
              </a:rPr>
              <a:t>LSHTM</a:t>
            </a:r>
          </a:p>
          <a:p>
            <a:pPr algn="ctr">
              <a:lnSpc>
                <a:spcPts val="1200"/>
              </a:lnSpc>
            </a:pPr>
            <a:r>
              <a:rPr lang="en-US" sz="1000">
                <a:solidFill>
                  <a:srgbClr val="FFFFFF"/>
                </a:solidFill>
                <a:latin typeface="Public Sans Thin Italics"/>
              </a:rPr>
              <a:t>Co-Investigator</a:t>
            </a:r>
          </a:p>
        </p:txBody>
      </p:sp>
      <p:sp>
        <p:nvSpPr>
          <p:cNvPr id="112" name="TextBox 112"/>
          <p:cNvSpPr txBox="1"/>
          <p:nvPr/>
        </p:nvSpPr>
        <p:spPr>
          <a:xfrm>
            <a:off x="5384442" y="1655741"/>
            <a:ext cx="1259375"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Lisa Marchioretto</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Project Manager</a:t>
            </a:r>
          </a:p>
        </p:txBody>
      </p:sp>
      <p:sp>
        <p:nvSpPr>
          <p:cNvPr id="113" name="TextBox 113"/>
          <p:cNvSpPr txBox="1"/>
          <p:nvPr/>
        </p:nvSpPr>
        <p:spPr>
          <a:xfrm>
            <a:off x="7452377" y="1662090"/>
            <a:ext cx="1279027"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Mavis Foster-Nyarko</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Project Manager</a:t>
            </a:r>
          </a:p>
        </p:txBody>
      </p:sp>
      <p:sp>
        <p:nvSpPr>
          <p:cNvPr id="114" name="TextBox 114"/>
          <p:cNvSpPr txBox="1"/>
          <p:nvPr/>
        </p:nvSpPr>
        <p:spPr>
          <a:xfrm>
            <a:off x="9510942" y="1585890"/>
            <a:ext cx="1213857"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Michaela Matthews</a:t>
            </a:r>
          </a:p>
          <a:p>
            <a:pPr algn="ctr">
              <a:lnSpc>
                <a:spcPts val="1200"/>
              </a:lnSpc>
            </a:pPr>
            <a:r>
              <a:rPr lang="en-US" sz="1000">
                <a:solidFill>
                  <a:srgbClr val="FFFFFF"/>
                </a:solidFill>
                <a:latin typeface="Public Sans Thin"/>
              </a:rPr>
              <a:t>QIB</a:t>
            </a:r>
          </a:p>
          <a:p>
            <a:pPr algn="ctr">
              <a:lnSpc>
                <a:spcPts val="1200"/>
              </a:lnSpc>
            </a:pPr>
            <a:r>
              <a:rPr lang="en-US" sz="1000">
                <a:solidFill>
                  <a:srgbClr val="FFFFFF"/>
                </a:solidFill>
                <a:latin typeface="Public Sans Thin Italics"/>
              </a:rPr>
              <a:t>User Support Manager</a:t>
            </a:r>
          </a:p>
        </p:txBody>
      </p:sp>
      <p:sp>
        <p:nvSpPr>
          <p:cNvPr id="115" name="TextBox 115"/>
          <p:cNvSpPr txBox="1"/>
          <p:nvPr/>
        </p:nvSpPr>
        <p:spPr>
          <a:xfrm>
            <a:off x="1297043" y="3478106"/>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Nick Loman</a:t>
            </a:r>
          </a:p>
          <a:p>
            <a:pPr algn="ctr">
              <a:lnSpc>
                <a:spcPts val="1200"/>
              </a:lnSpc>
            </a:pPr>
            <a:r>
              <a:rPr lang="en-US" sz="1000">
                <a:solidFill>
                  <a:srgbClr val="FFFFFF"/>
                </a:solidFill>
                <a:latin typeface="Public Sans Thin"/>
              </a:rPr>
              <a:t>Birmingham</a:t>
            </a:r>
          </a:p>
          <a:p>
            <a:pPr algn="ctr">
              <a:lnSpc>
                <a:spcPts val="1200"/>
              </a:lnSpc>
            </a:pPr>
            <a:r>
              <a:rPr lang="en-US" sz="1000">
                <a:solidFill>
                  <a:srgbClr val="FFFFFF"/>
                </a:solidFill>
                <a:latin typeface="Public Sans Thin Italics"/>
              </a:rPr>
              <a:t>Co-Investigator</a:t>
            </a:r>
          </a:p>
        </p:txBody>
      </p:sp>
      <p:sp>
        <p:nvSpPr>
          <p:cNvPr id="116" name="TextBox 116"/>
          <p:cNvSpPr txBox="1"/>
          <p:nvPr/>
        </p:nvSpPr>
        <p:spPr>
          <a:xfrm>
            <a:off x="3263978" y="3478106"/>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Tom Connor</a:t>
            </a:r>
          </a:p>
          <a:p>
            <a:pPr algn="ctr">
              <a:lnSpc>
                <a:spcPts val="1200"/>
              </a:lnSpc>
            </a:pPr>
            <a:r>
              <a:rPr lang="en-US" sz="1000">
                <a:solidFill>
                  <a:srgbClr val="FFFFFF"/>
                </a:solidFill>
                <a:latin typeface="Public Sans Thin"/>
              </a:rPr>
              <a:t>Cardiff</a:t>
            </a:r>
          </a:p>
          <a:p>
            <a:pPr algn="ctr">
              <a:lnSpc>
                <a:spcPts val="1200"/>
              </a:lnSpc>
            </a:pPr>
            <a:r>
              <a:rPr lang="en-US" sz="1000">
                <a:solidFill>
                  <a:srgbClr val="FFFFFF"/>
                </a:solidFill>
                <a:latin typeface="Public Sans Thin Italics"/>
              </a:rPr>
              <a:t>Co-Investigator</a:t>
            </a:r>
          </a:p>
        </p:txBody>
      </p:sp>
      <p:sp>
        <p:nvSpPr>
          <p:cNvPr id="117" name="TextBox 117"/>
          <p:cNvSpPr txBox="1"/>
          <p:nvPr/>
        </p:nvSpPr>
        <p:spPr>
          <a:xfrm>
            <a:off x="5145607" y="3468850"/>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Sam Sheppard</a:t>
            </a:r>
          </a:p>
          <a:p>
            <a:pPr algn="ctr">
              <a:lnSpc>
                <a:spcPts val="1200"/>
              </a:lnSpc>
            </a:pPr>
            <a:r>
              <a:rPr lang="en-US" sz="1000">
                <a:solidFill>
                  <a:srgbClr val="FFFFFF"/>
                </a:solidFill>
                <a:latin typeface="Public Sans Thin"/>
              </a:rPr>
              <a:t>Bath</a:t>
            </a:r>
          </a:p>
          <a:p>
            <a:pPr algn="ctr">
              <a:lnSpc>
                <a:spcPts val="1200"/>
              </a:lnSpc>
            </a:pPr>
            <a:r>
              <a:rPr lang="en-US" sz="1000">
                <a:solidFill>
                  <a:srgbClr val="FFFFFF"/>
                </a:solidFill>
                <a:latin typeface="Public Sans Thin Italics"/>
              </a:rPr>
              <a:t>Co-Investigator</a:t>
            </a:r>
          </a:p>
        </p:txBody>
      </p:sp>
      <p:sp>
        <p:nvSpPr>
          <p:cNvPr id="118" name="TextBox 118"/>
          <p:cNvSpPr txBox="1"/>
          <p:nvPr/>
        </p:nvSpPr>
        <p:spPr>
          <a:xfrm>
            <a:off x="7091015" y="3468850"/>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Simon Thompson</a:t>
            </a:r>
          </a:p>
          <a:p>
            <a:pPr algn="ctr">
              <a:lnSpc>
                <a:spcPts val="1200"/>
              </a:lnSpc>
            </a:pPr>
            <a:r>
              <a:rPr lang="en-US" sz="1000">
                <a:solidFill>
                  <a:srgbClr val="FFFFFF"/>
                </a:solidFill>
                <a:latin typeface="Public Sans Thin"/>
              </a:rPr>
              <a:t>Swansea</a:t>
            </a:r>
          </a:p>
          <a:p>
            <a:pPr algn="ctr">
              <a:lnSpc>
                <a:spcPts val="1200"/>
              </a:lnSpc>
            </a:pPr>
            <a:r>
              <a:rPr lang="en-US" sz="1000">
                <a:solidFill>
                  <a:srgbClr val="FFFFFF"/>
                </a:solidFill>
                <a:latin typeface="Public Sans Thin Italics"/>
              </a:rPr>
              <a:t>Co-Investigator</a:t>
            </a:r>
          </a:p>
        </p:txBody>
      </p:sp>
      <p:sp>
        <p:nvSpPr>
          <p:cNvPr id="119" name="TextBox 119"/>
          <p:cNvSpPr txBox="1"/>
          <p:nvPr/>
        </p:nvSpPr>
        <p:spPr>
          <a:xfrm>
            <a:off x="10400801" y="3402742"/>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Anna Price</a:t>
            </a:r>
          </a:p>
          <a:p>
            <a:pPr algn="ctr">
              <a:lnSpc>
                <a:spcPts val="1200"/>
              </a:lnSpc>
            </a:pPr>
            <a:r>
              <a:rPr lang="en-US" sz="1000">
                <a:solidFill>
                  <a:srgbClr val="FFFFFF"/>
                </a:solidFill>
                <a:latin typeface="Public Sans Thin"/>
              </a:rPr>
              <a:t>Cardiff</a:t>
            </a:r>
          </a:p>
          <a:p>
            <a:pPr algn="ctr">
              <a:lnSpc>
                <a:spcPts val="1200"/>
              </a:lnSpc>
            </a:pPr>
            <a:r>
              <a:rPr lang="en-US" sz="1000">
                <a:solidFill>
                  <a:srgbClr val="FFFFFF"/>
                </a:solidFill>
                <a:latin typeface="Public Sans Thin Italics"/>
              </a:rPr>
              <a:t>Research Software Engineer</a:t>
            </a:r>
          </a:p>
        </p:txBody>
      </p:sp>
      <p:sp>
        <p:nvSpPr>
          <p:cNvPr id="120" name="TextBox 120"/>
          <p:cNvSpPr txBox="1"/>
          <p:nvPr/>
        </p:nvSpPr>
        <p:spPr>
          <a:xfrm>
            <a:off x="5134429" y="5306502"/>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Fran Terry</a:t>
            </a:r>
          </a:p>
          <a:p>
            <a:pPr algn="ctr">
              <a:lnSpc>
                <a:spcPts val="1200"/>
              </a:lnSpc>
            </a:pPr>
            <a:r>
              <a:rPr lang="en-US" sz="1000">
                <a:solidFill>
                  <a:srgbClr val="FFFFFF"/>
                </a:solidFill>
                <a:latin typeface="Public Sans Thin"/>
              </a:rPr>
              <a:t>Swansea</a:t>
            </a:r>
          </a:p>
          <a:p>
            <a:pPr algn="ctr">
              <a:lnSpc>
                <a:spcPts val="1200"/>
              </a:lnSpc>
            </a:pPr>
            <a:r>
              <a:rPr lang="en-US" sz="1000">
                <a:solidFill>
                  <a:srgbClr val="FFFFFF"/>
                </a:solidFill>
                <a:latin typeface="Public Sans Thin Italics"/>
              </a:rPr>
              <a:t>Cloud Computing Manager</a:t>
            </a:r>
          </a:p>
        </p:txBody>
      </p:sp>
      <p:sp>
        <p:nvSpPr>
          <p:cNvPr id="121" name="TextBox 121"/>
          <p:cNvSpPr txBox="1"/>
          <p:nvPr/>
        </p:nvSpPr>
        <p:spPr>
          <a:xfrm>
            <a:off x="6871179" y="5306502"/>
            <a:ext cx="1321088"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Radoslaw Poplawski</a:t>
            </a:r>
          </a:p>
          <a:p>
            <a:pPr algn="ctr">
              <a:lnSpc>
                <a:spcPts val="1200"/>
              </a:lnSpc>
            </a:pPr>
            <a:r>
              <a:rPr lang="en-US" sz="1000">
                <a:solidFill>
                  <a:srgbClr val="FFFFFF"/>
                </a:solidFill>
                <a:latin typeface="Public Sans Thin"/>
              </a:rPr>
              <a:t>Birmingham</a:t>
            </a:r>
          </a:p>
          <a:p>
            <a:pPr algn="ctr">
              <a:lnSpc>
                <a:spcPts val="1200"/>
              </a:lnSpc>
            </a:pPr>
            <a:r>
              <a:rPr lang="en-US" sz="1000">
                <a:solidFill>
                  <a:srgbClr val="FFFFFF"/>
                </a:solidFill>
                <a:latin typeface="Public Sans Thin Italics"/>
              </a:rPr>
              <a:t>Cloud Computing Manager</a:t>
            </a:r>
          </a:p>
        </p:txBody>
      </p:sp>
      <p:sp>
        <p:nvSpPr>
          <p:cNvPr id="122" name="TextBox 122"/>
          <p:cNvSpPr txBox="1"/>
          <p:nvPr/>
        </p:nvSpPr>
        <p:spPr>
          <a:xfrm>
            <a:off x="8913763" y="5306502"/>
            <a:ext cx="1110476" cy="615553"/>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Richard Stark</a:t>
            </a:r>
          </a:p>
          <a:p>
            <a:pPr algn="ctr">
              <a:lnSpc>
                <a:spcPts val="1200"/>
              </a:lnSpc>
            </a:pPr>
            <a:r>
              <a:rPr lang="en-US" sz="1000">
                <a:solidFill>
                  <a:srgbClr val="FFFFFF"/>
                </a:solidFill>
                <a:latin typeface="Public Sans Thin"/>
              </a:rPr>
              <a:t>Warwick</a:t>
            </a:r>
          </a:p>
          <a:p>
            <a:pPr algn="ctr">
              <a:lnSpc>
                <a:spcPts val="1200"/>
              </a:lnSpc>
            </a:pPr>
            <a:r>
              <a:rPr lang="en-US" sz="1000">
                <a:solidFill>
                  <a:srgbClr val="FFFFFF"/>
                </a:solidFill>
                <a:latin typeface="Public Sans Thin Italics"/>
              </a:rPr>
              <a:t>Cloud Computing Manager</a:t>
            </a:r>
          </a:p>
        </p:txBody>
      </p:sp>
      <p:sp>
        <p:nvSpPr>
          <p:cNvPr id="123" name="TextBox 123"/>
          <p:cNvSpPr txBox="1"/>
          <p:nvPr/>
        </p:nvSpPr>
        <p:spPr>
          <a:xfrm>
            <a:off x="2178798" y="4591162"/>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Abdul Sesay</a:t>
            </a:r>
          </a:p>
          <a:p>
            <a:pPr algn="ctr">
              <a:lnSpc>
                <a:spcPts val="1200"/>
              </a:lnSpc>
            </a:pPr>
            <a:r>
              <a:rPr lang="en-US" sz="1000">
                <a:solidFill>
                  <a:srgbClr val="FFFFFF"/>
                </a:solidFill>
                <a:latin typeface="Public Sans Thin"/>
              </a:rPr>
              <a:t>LSHTM</a:t>
            </a:r>
          </a:p>
          <a:p>
            <a:pPr algn="ctr">
              <a:lnSpc>
                <a:spcPts val="1200"/>
              </a:lnSpc>
            </a:pPr>
            <a:r>
              <a:rPr lang="en-US" sz="1000">
                <a:solidFill>
                  <a:srgbClr val="FFFFFF"/>
                </a:solidFill>
                <a:latin typeface="Public Sans Thin Italics"/>
              </a:rPr>
              <a:t>Genomics Expert</a:t>
            </a:r>
          </a:p>
        </p:txBody>
      </p:sp>
      <p:sp>
        <p:nvSpPr>
          <p:cNvPr id="124" name="TextBox 124"/>
          <p:cNvSpPr txBox="1"/>
          <p:nvPr/>
        </p:nvSpPr>
        <p:spPr>
          <a:xfrm>
            <a:off x="3149650" y="5382702"/>
            <a:ext cx="1110476" cy="461665"/>
          </a:xfrm>
          <a:prstGeom prst="rect">
            <a:avLst/>
          </a:prstGeom>
        </p:spPr>
        <p:txBody>
          <a:bodyPr lIns="0" tIns="0" rIns="0" bIns="0" rtlCol="0" anchor="t">
            <a:spAutoFit/>
          </a:bodyPr>
          <a:lstStyle/>
          <a:p>
            <a:pPr algn="ctr">
              <a:lnSpc>
                <a:spcPts val="1200"/>
              </a:lnSpc>
            </a:pPr>
            <a:r>
              <a:rPr lang="en-US" sz="1000">
                <a:solidFill>
                  <a:srgbClr val="FFFFFF"/>
                </a:solidFill>
                <a:latin typeface="Public Sans Thin Bold"/>
              </a:rPr>
              <a:t>Archibald Worwui</a:t>
            </a:r>
          </a:p>
          <a:p>
            <a:pPr algn="ctr">
              <a:lnSpc>
                <a:spcPts val="1200"/>
              </a:lnSpc>
            </a:pPr>
            <a:r>
              <a:rPr lang="en-US" sz="1000">
                <a:solidFill>
                  <a:srgbClr val="FFFFFF"/>
                </a:solidFill>
                <a:latin typeface="Public Sans Thin"/>
              </a:rPr>
              <a:t>LSHTM</a:t>
            </a:r>
          </a:p>
          <a:p>
            <a:pPr algn="ctr">
              <a:lnSpc>
                <a:spcPts val="1200"/>
              </a:lnSpc>
            </a:pPr>
            <a:r>
              <a:rPr lang="en-US" sz="1000">
                <a:solidFill>
                  <a:srgbClr val="FFFFFF"/>
                </a:solidFill>
                <a:latin typeface="Public Sans Thin Italics"/>
              </a:rPr>
              <a:t>Data Manager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a:stretch>
            <a:fillRect/>
          </a:stretch>
        </p:blipFill>
        <p:spPr>
          <a:xfrm>
            <a:off x="-13673" y="1"/>
            <a:ext cx="1511616" cy="1788747"/>
          </a:xfrm>
          <a:prstGeom prst="rect">
            <a:avLst/>
          </a:prstGeom>
        </p:spPr>
      </p:pic>
      <p:pic>
        <p:nvPicPr>
          <p:cNvPr id="57" name="Immagine 56">
            <a:extLst>
              <a:ext uri="{FF2B5EF4-FFF2-40B4-BE49-F238E27FC236}">
                <a16:creationId xmlns:a16="http://schemas.microsoft.com/office/drawing/2014/main" xmlns="" id="{5422DA06-B2D5-9B4D-A23A-88C81D14BB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6446"/>
          <a:stretch/>
        </p:blipFill>
        <p:spPr>
          <a:xfrm rot="21300000">
            <a:off x="78512" y="671959"/>
            <a:ext cx="12369641" cy="6257556"/>
          </a:xfrm>
          <a:prstGeom prst="rect">
            <a:avLst/>
          </a:prstGeom>
        </p:spPr>
      </p:pic>
      <p:grpSp>
        <p:nvGrpSpPr>
          <p:cNvPr id="2" name="Gruppo 1">
            <a:extLst>
              <a:ext uri="{FF2B5EF4-FFF2-40B4-BE49-F238E27FC236}">
                <a16:creationId xmlns:a16="http://schemas.microsoft.com/office/drawing/2014/main" xmlns="" id="{5A4DC028-26AF-9F4F-B369-831F0DEAB242}"/>
              </a:ext>
            </a:extLst>
          </p:cNvPr>
          <p:cNvGrpSpPr/>
          <p:nvPr/>
        </p:nvGrpSpPr>
        <p:grpSpPr>
          <a:xfrm>
            <a:off x="2197321" y="1806135"/>
            <a:ext cx="8974447" cy="3556877"/>
            <a:chOff x="1039618" y="1993664"/>
            <a:chExt cx="6942654" cy="3570129"/>
          </a:xfrm>
        </p:grpSpPr>
        <p:sp>
          <p:nvSpPr>
            <p:cNvPr id="4" name="Rettangolo con due angoli in diagonale arrotondati 3">
              <a:extLst>
                <a:ext uri="{FF2B5EF4-FFF2-40B4-BE49-F238E27FC236}">
                  <a16:creationId xmlns:a16="http://schemas.microsoft.com/office/drawing/2014/main" xmlns="" id="{083034D8-F67C-B14B-B5C4-28E29B580498}"/>
                </a:ext>
              </a:extLst>
            </p:cNvPr>
            <p:cNvSpPr/>
            <p:nvPr/>
          </p:nvSpPr>
          <p:spPr>
            <a:xfrm rot="21300000">
              <a:off x="1094600" y="2396443"/>
              <a:ext cx="2057437" cy="1614769"/>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5" name="Rettangolo con due angoli in diagonale arrotondati 4">
              <a:extLst>
                <a:ext uri="{FF2B5EF4-FFF2-40B4-BE49-F238E27FC236}">
                  <a16:creationId xmlns:a16="http://schemas.microsoft.com/office/drawing/2014/main" xmlns="" id="{651604CF-C271-A84F-BD77-10A3740928B4}"/>
                </a:ext>
              </a:extLst>
            </p:cNvPr>
            <p:cNvSpPr/>
            <p:nvPr/>
          </p:nvSpPr>
          <p:spPr>
            <a:xfrm rot="21300000">
              <a:off x="1235299" y="4060252"/>
              <a:ext cx="2057437" cy="1503541"/>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6" name="Rettangolo con due angoli in diagonale arrotondati 5">
              <a:extLst>
                <a:ext uri="{FF2B5EF4-FFF2-40B4-BE49-F238E27FC236}">
                  <a16:creationId xmlns:a16="http://schemas.microsoft.com/office/drawing/2014/main" xmlns="" id="{241CA18B-E154-2C4D-A7C5-BA181B2EF302}"/>
                </a:ext>
              </a:extLst>
            </p:cNvPr>
            <p:cNvSpPr/>
            <p:nvPr/>
          </p:nvSpPr>
          <p:spPr>
            <a:xfrm rot="21300000">
              <a:off x="3263817" y="2195821"/>
              <a:ext cx="2305250" cy="1614769"/>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7" name="Rettangolo con due angoli in diagonale arrotondati 6">
              <a:extLst>
                <a:ext uri="{FF2B5EF4-FFF2-40B4-BE49-F238E27FC236}">
                  <a16:creationId xmlns:a16="http://schemas.microsoft.com/office/drawing/2014/main" xmlns="" id="{4616EAC7-3061-2D4E-B7E8-5AD00DC089D9}"/>
                </a:ext>
              </a:extLst>
            </p:cNvPr>
            <p:cNvSpPr/>
            <p:nvPr/>
          </p:nvSpPr>
          <p:spPr>
            <a:xfrm rot="21300000">
              <a:off x="3404516" y="3859630"/>
              <a:ext cx="2305249" cy="1503541"/>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8" name="Rettangolo con due angoli in diagonale arrotondati 7">
              <a:extLst>
                <a:ext uri="{FF2B5EF4-FFF2-40B4-BE49-F238E27FC236}">
                  <a16:creationId xmlns:a16="http://schemas.microsoft.com/office/drawing/2014/main" xmlns="" id="{76DADABD-D174-7F4B-876F-49971CA0100D}"/>
                </a:ext>
              </a:extLst>
            </p:cNvPr>
            <p:cNvSpPr/>
            <p:nvPr/>
          </p:nvSpPr>
          <p:spPr>
            <a:xfrm rot="21300000">
              <a:off x="5651136" y="1993664"/>
              <a:ext cx="2151934" cy="1614769"/>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9" name="Rettangolo con due angoli in diagonale arrotondati 8">
              <a:extLst>
                <a:ext uri="{FF2B5EF4-FFF2-40B4-BE49-F238E27FC236}">
                  <a16:creationId xmlns:a16="http://schemas.microsoft.com/office/drawing/2014/main" xmlns="" id="{846E69EC-EB40-CF44-AFFD-1ACE7839D5E6}"/>
                </a:ext>
              </a:extLst>
            </p:cNvPr>
            <p:cNvSpPr/>
            <p:nvPr/>
          </p:nvSpPr>
          <p:spPr>
            <a:xfrm rot="21300000">
              <a:off x="5791835" y="3657473"/>
              <a:ext cx="2151934" cy="1503541"/>
            </a:xfrm>
            <a:prstGeom prst="round2DiagRect">
              <a:avLst/>
            </a:prstGeom>
            <a:solidFill>
              <a:schemeClr val="bg1"/>
            </a:solidFill>
            <a:ln w="127">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67"/>
            </a:p>
          </p:txBody>
        </p:sp>
        <p:sp>
          <p:nvSpPr>
            <p:cNvPr id="10" name="CasellaDiTesto 9">
              <a:extLst>
                <a:ext uri="{FF2B5EF4-FFF2-40B4-BE49-F238E27FC236}">
                  <a16:creationId xmlns:a16="http://schemas.microsoft.com/office/drawing/2014/main" xmlns="" id="{27560A74-9C49-7F48-BFAD-B9AC881B2DA6}"/>
                </a:ext>
              </a:extLst>
            </p:cNvPr>
            <p:cNvSpPr txBox="1"/>
            <p:nvPr/>
          </p:nvSpPr>
          <p:spPr>
            <a:xfrm rot="21300000">
              <a:off x="1039618" y="2442115"/>
              <a:ext cx="2057437"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Admin &amp; Finance</a:t>
              </a:r>
            </a:p>
          </p:txBody>
        </p:sp>
        <p:sp>
          <p:nvSpPr>
            <p:cNvPr id="11" name="CasellaDiTesto 10">
              <a:extLst>
                <a:ext uri="{FF2B5EF4-FFF2-40B4-BE49-F238E27FC236}">
                  <a16:creationId xmlns:a16="http://schemas.microsoft.com/office/drawing/2014/main" xmlns="" id="{FC47FA22-F41D-D546-8626-9ECAC0EF4D5E}"/>
                </a:ext>
              </a:extLst>
            </p:cNvPr>
            <p:cNvSpPr txBox="1"/>
            <p:nvPr/>
          </p:nvSpPr>
          <p:spPr>
            <a:xfrm rot="21300000">
              <a:off x="3209307" y="2252293"/>
              <a:ext cx="2057437"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Users</a:t>
              </a:r>
            </a:p>
          </p:txBody>
        </p:sp>
        <p:sp>
          <p:nvSpPr>
            <p:cNvPr id="12" name="CasellaDiTesto 11">
              <a:extLst>
                <a:ext uri="{FF2B5EF4-FFF2-40B4-BE49-F238E27FC236}">
                  <a16:creationId xmlns:a16="http://schemas.microsoft.com/office/drawing/2014/main" xmlns="" id="{614943B8-726C-BC46-9D75-A23B11CCBD3D}"/>
                </a:ext>
              </a:extLst>
            </p:cNvPr>
            <p:cNvSpPr txBox="1"/>
            <p:nvPr/>
          </p:nvSpPr>
          <p:spPr>
            <a:xfrm rot="21300000">
              <a:off x="5596154" y="2039339"/>
              <a:ext cx="2151934"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Infrastructure</a:t>
              </a:r>
            </a:p>
          </p:txBody>
        </p:sp>
        <p:sp>
          <p:nvSpPr>
            <p:cNvPr id="13" name="CasellaDiTesto 12">
              <a:extLst>
                <a:ext uri="{FF2B5EF4-FFF2-40B4-BE49-F238E27FC236}">
                  <a16:creationId xmlns:a16="http://schemas.microsoft.com/office/drawing/2014/main" xmlns="" id="{86E3C9B3-11BB-1E41-8875-993C1A286D41}"/>
                </a:ext>
              </a:extLst>
            </p:cNvPr>
            <p:cNvSpPr txBox="1"/>
            <p:nvPr/>
          </p:nvSpPr>
          <p:spPr>
            <a:xfrm rot="21300000">
              <a:off x="3353225" y="3865492"/>
              <a:ext cx="2305249"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Training</a:t>
              </a:r>
            </a:p>
          </p:txBody>
        </p:sp>
        <p:sp>
          <p:nvSpPr>
            <p:cNvPr id="14" name="CasellaDiTesto 13">
              <a:extLst>
                <a:ext uri="{FF2B5EF4-FFF2-40B4-BE49-F238E27FC236}">
                  <a16:creationId xmlns:a16="http://schemas.microsoft.com/office/drawing/2014/main" xmlns="" id="{E6386DB5-20D5-3842-BA4C-EF1BAFD7019F}"/>
                </a:ext>
              </a:extLst>
            </p:cNvPr>
            <p:cNvSpPr txBox="1"/>
            <p:nvPr/>
          </p:nvSpPr>
          <p:spPr>
            <a:xfrm rot="21300000">
              <a:off x="1184007" y="4066115"/>
              <a:ext cx="2057437"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Security</a:t>
              </a:r>
            </a:p>
          </p:txBody>
        </p:sp>
        <p:sp>
          <p:nvSpPr>
            <p:cNvPr id="15" name="CasellaDiTesto 14">
              <a:extLst>
                <a:ext uri="{FF2B5EF4-FFF2-40B4-BE49-F238E27FC236}">
                  <a16:creationId xmlns:a16="http://schemas.microsoft.com/office/drawing/2014/main" xmlns="" id="{CCE0D428-1EC7-E040-B550-E74F5A84EB03}"/>
                </a:ext>
              </a:extLst>
            </p:cNvPr>
            <p:cNvSpPr txBox="1"/>
            <p:nvPr/>
          </p:nvSpPr>
          <p:spPr>
            <a:xfrm rot="21300000">
              <a:off x="5740543" y="3663336"/>
              <a:ext cx="2151934" cy="319285"/>
            </a:xfrm>
            <a:prstGeom prst="rect">
              <a:avLst/>
            </a:prstGeom>
            <a:noFill/>
          </p:spPr>
          <p:txBody>
            <a:bodyPr wrap="square" rtlCol="0" anchor="ctr">
              <a:spAutoFit/>
            </a:bodyPr>
            <a:lstStyle/>
            <a:p>
              <a:pPr algn="ctr"/>
              <a:r>
                <a:rPr lang="en-GB" sz="1467" b="1" dirty="0">
                  <a:solidFill>
                    <a:schemeClr val="tx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COG-UK</a:t>
              </a:r>
            </a:p>
          </p:txBody>
        </p:sp>
        <p:sp>
          <p:nvSpPr>
            <p:cNvPr id="16" name="CasellaDiTesto 15">
              <a:extLst>
                <a:ext uri="{FF2B5EF4-FFF2-40B4-BE49-F238E27FC236}">
                  <a16:creationId xmlns:a16="http://schemas.microsoft.com/office/drawing/2014/main" xmlns="" id="{7F977195-1B2E-1C4C-BAA7-3B7B90AABC95}"/>
                </a:ext>
              </a:extLst>
            </p:cNvPr>
            <p:cNvSpPr txBox="1"/>
            <p:nvPr/>
          </p:nvSpPr>
          <p:spPr>
            <a:xfrm rot="21300000">
              <a:off x="1096724" y="2693623"/>
              <a:ext cx="2057437" cy="1348579"/>
            </a:xfrm>
            <a:prstGeom prst="rect">
              <a:avLst/>
            </a:prstGeom>
            <a:noFill/>
          </p:spPr>
          <p:txBody>
            <a:bodyPr wrap="square" rtlCol="0">
              <a:spAutoFit/>
            </a:bodyPr>
            <a:lstStyle/>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Partnership</a:t>
              </a:r>
            </a:p>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Team built!</a:t>
              </a:r>
            </a:p>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Routine admin</a:t>
              </a:r>
            </a:p>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Self-sustainability</a:t>
              </a:r>
            </a:p>
          </p:txBody>
        </p:sp>
        <p:sp>
          <p:nvSpPr>
            <p:cNvPr id="17" name="CasellaDiTesto 16">
              <a:extLst>
                <a:ext uri="{FF2B5EF4-FFF2-40B4-BE49-F238E27FC236}">
                  <a16:creationId xmlns:a16="http://schemas.microsoft.com/office/drawing/2014/main" xmlns="" id="{ECEC833C-7422-B940-984F-AE6974B997C9}"/>
                </a:ext>
              </a:extLst>
            </p:cNvPr>
            <p:cNvSpPr txBox="1"/>
            <p:nvPr/>
          </p:nvSpPr>
          <p:spPr>
            <a:xfrm rot="21300000">
              <a:off x="3266676" y="2516907"/>
              <a:ext cx="2057437" cy="1328370"/>
            </a:xfrm>
            <a:prstGeom prst="rect">
              <a:avLst/>
            </a:prstGeom>
            <a:noFill/>
          </p:spPr>
          <p:txBody>
            <a:bodyPr wrap="square" rtlCol="0">
              <a:spAutoFit/>
            </a:bodyPr>
            <a:lstStyle/>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Updated </a:t>
              </a:r>
              <a:r>
                <a:rPr lang="en-GB" sz="1400" dirty="0" err="1">
                  <a:latin typeface="Helvetica Neue" panose="02000503000000020004" pitchFamily="2" charset="0"/>
                  <a:ea typeface="Helvetica Neue" panose="02000503000000020004" pitchFamily="2" charset="0"/>
                  <a:cs typeface="Helvetica Neue" panose="02000503000000020004" pitchFamily="2" charset="0"/>
                </a:rPr>
                <a:t>Ts&amp;Cs</a:t>
              </a:r>
              <a:endParaRPr lang="en-GB" sz="1400" dirty="0">
                <a:latin typeface="Helvetica Neue" panose="02000503000000020004" pitchFamily="2" charset="0"/>
                <a:ea typeface="Helvetica Neue" panose="02000503000000020004" pitchFamily="2" charset="0"/>
                <a:cs typeface="Helvetica Neue" panose="02000503000000020004" pitchFamily="2" charset="0"/>
              </a:endParaRPr>
            </a:p>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Database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Licencing system</a:t>
              </a:r>
              <a:r>
                <a:rPr lang="en-GB" sz="1400" dirty="0">
                  <a:latin typeface="Helvetica Neue Light" panose="02000403000000020004" pitchFamily="2" charset="0"/>
                  <a:ea typeface="Helvetica Neue Light" panose="02000403000000020004" pitchFamily="2" charset="0"/>
                  <a:cs typeface="Helvetica Neue" panose="02000503000000020004" pitchFamily="2" charset="0"/>
                </a:rPr>
                <a:t/>
              </a:r>
              <a:br>
                <a:rPr lang="en-GB" sz="1400" dirty="0">
                  <a:latin typeface="Helvetica Neue Light" panose="02000403000000020004" pitchFamily="2" charset="0"/>
                  <a:ea typeface="Helvetica Neue Light" panose="02000403000000020004" pitchFamily="2" charset="0"/>
                  <a:cs typeface="Helvetica Neue" panose="02000503000000020004" pitchFamily="2" charset="0"/>
                </a:rPr>
              </a:br>
              <a:r>
                <a:rPr lang="en-GB" sz="1200" dirty="0">
                  <a:latin typeface="Helvetica Neue Light" panose="02000403000000020004" pitchFamily="2" charset="0"/>
                  <a:ea typeface="Helvetica Neue Light" panose="02000403000000020004" pitchFamily="2" charset="0"/>
                </a:rPr>
                <a:t>   Primary Users</a:t>
              </a:r>
            </a:p>
            <a:p>
              <a:r>
                <a:rPr lang="en-GB" sz="1200" dirty="0">
                  <a:latin typeface="Helvetica Neue Light" panose="02000403000000020004" pitchFamily="2" charset="0"/>
                  <a:ea typeface="Helvetica Neue Light" panose="02000403000000020004" pitchFamily="2" charset="0"/>
                </a:rPr>
                <a:t>   Every 3 months</a:t>
              </a:r>
            </a:p>
          </p:txBody>
        </p:sp>
        <p:sp>
          <p:nvSpPr>
            <p:cNvPr id="18" name="CasellaDiTesto 17">
              <a:extLst>
                <a:ext uri="{FF2B5EF4-FFF2-40B4-BE49-F238E27FC236}">
                  <a16:creationId xmlns:a16="http://schemas.microsoft.com/office/drawing/2014/main" xmlns="" id="{8FF7FF60-7305-9747-BB2C-60DFACB2F302}"/>
                </a:ext>
              </a:extLst>
            </p:cNvPr>
            <p:cNvSpPr txBox="1"/>
            <p:nvPr/>
          </p:nvSpPr>
          <p:spPr>
            <a:xfrm rot="21300000">
              <a:off x="5655417" y="2326581"/>
              <a:ext cx="2151934" cy="1189355"/>
            </a:xfrm>
            <a:prstGeom prst="rect">
              <a:avLst/>
            </a:prstGeom>
            <a:noFill/>
          </p:spPr>
          <p:txBody>
            <a:bodyPr wrap="square" rtlCol="0">
              <a:spAutoFit/>
            </a:bodyPr>
            <a:lstStyle/>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Current usage</a:t>
              </a:r>
            </a:p>
            <a:p>
              <a:r>
                <a:rPr lang="en-GB" sz="1400" dirty="0">
                  <a:latin typeface="Helvetica Neue" panose="02000503000000020004" pitchFamily="2" charset="0"/>
                  <a:ea typeface="Helvetica Neue" panose="02000503000000020004" pitchFamily="2" charset="0"/>
                  <a:cs typeface="Helvetica Neue" panose="02000503000000020004" pitchFamily="2" charset="0"/>
                </a:rPr>
                <a:t>Expansion</a:t>
              </a:r>
              <a:br>
                <a:rPr lang="en-GB" sz="1400" dirty="0">
                  <a:latin typeface="Helvetica Neue" panose="02000503000000020004" pitchFamily="2" charset="0"/>
                  <a:ea typeface="Helvetica Neue" panose="02000503000000020004" pitchFamily="2" charset="0"/>
                  <a:cs typeface="Helvetica Neue" panose="02000503000000020004" pitchFamily="2" charset="0"/>
                </a:rPr>
              </a:br>
              <a:r>
                <a:rPr lang="en-GB" sz="1200" dirty="0">
                  <a:latin typeface="Helvetica Neue Light" panose="02000403000000020004" pitchFamily="2" charset="0"/>
                  <a:ea typeface="Helvetica Neue Light" panose="02000403000000020004" pitchFamily="2" charset="0"/>
                  <a:cs typeface="Helvetica Neue" panose="02000503000000020004" pitchFamily="2" charset="0"/>
                </a:rPr>
                <a:t>  </a:t>
              </a:r>
              <a:r>
                <a:rPr lang="en-GB" sz="1200" dirty="0">
                  <a:latin typeface="Helvetica Neue Light" panose="02000403000000020004" pitchFamily="2" charset="0"/>
                  <a:ea typeface="Helvetica Neue Light" panose="02000403000000020004" pitchFamily="2" charset="0"/>
                </a:rPr>
                <a:t> Cardiff</a:t>
              </a:r>
              <a:br>
                <a:rPr lang="en-GB" sz="1200" dirty="0">
                  <a:latin typeface="Helvetica Neue Light" panose="02000403000000020004" pitchFamily="2" charset="0"/>
                  <a:ea typeface="Helvetica Neue Light" panose="02000403000000020004" pitchFamily="2" charset="0"/>
                </a:rPr>
              </a:br>
              <a:r>
                <a:rPr lang="en-GB" sz="1200" dirty="0">
                  <a:latin typeface="Helvetica Neue Light" panose="02000403000000020004" pitchFamily="2" charset="0"/>
                  <a:ea typeface="Helvetica Neue Light" panose="02000403000000020004" pitchFamily="2" charset="0"/>
                </a:rPr>
                <a:t>   Birmingham</a:t>
              </a:r>
            </a:p>
            <a:p>
              <a:r>
                <a:rPr lang="en-GB" sz="1200" dirty="0">
                  <a:latin typeface="Helvetica Neue Light" panose="02000403000000020004" pitchFamily="2" charset="0"/>
                  <a:ea typeface="Helvetica Neue Light" panose="02000403000000020004" pitchFamily="2" charset="0"/>
                </a:rPr>
                <a:t>   QIB</a:t>
              </a:r>
            </a:p>
          </p:txBody>
        </p:sp>
        <p:sp>
          <p:nvSpPr>
            <p:cNvPr id="19" name="CasellaDiTesto 18">
              <a:extLst>
                <a:ext uri="{FF2B5EF4-FFF2-40B4-BE49-F238E27FC236}">
                  <a16:creationId xmlns:a16="http://schemas.microsoft.com/office/drawing/2014/main" xmlns="" id="{C22F94F3-363A-2C4A-8255-41EF253C9996}"/>
                </a:ext>
              </a:extLst>
            </p:cNvPr>
            <p:cNvSpPr txBox="1"/>
            <p:nvPr/>
          </p:nvSpPr>
          <p:spPr>
            <a:xfrm rot="21300000">
              <a:off x="1275590" y="5126364"/>
              <a:ext cx="2057437" cy="375471"/>
            </a:xfrm>
            <a:prstGeom prst="rect">
              <a:avLst/>
            </a:prstGeom>
            <a:noFill/>
          </p:spPr>
          <p:txBody>
            <a:bodyPr wrap="square" rtlCol="0">
              <a:spAutoFit/>
            </a:bodyPr>
            <a:lstStyle/>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Service updates</a:t>
              </a:r>
            </a:p>
          </p:txBody>
        </p:sp>
        <p:sp>
          <p:nvSpPr>
            <p:cNvPr id="20" name="CasellaDiTesto 19">
              <a:extLst>
                <a:ext uri="{FF2B5EF4-FFF2-40B4-BE49-F238E27FC236}">
                  <a16:creationId xmlns:a16="http://schemas.microsoft.com/office/drawing/2014/main" xmlns="" id="{8C510973-E75D-D449-BD3C-BA4B0CB9AF39}"/>
                </a:ext>
              </a:extLst>
            </p:cNvPr>
            <p:cNvSpPr txBox="1"/>
            <p:nvPr/>
          </p:nvSpPr>
          <p:spPr>
            <a:xfrm rot="21300000">
              <a:off x="3413444" y="4175246"/>
              <a:ext cx="2305249" cy="1076405"/>
            </a:xfrm>
            <a:prstGeom prst="rect">
              <a:avLst/>
            </a:prstGeom>
            <a:noFill/>
          </p:spPr>
          <p:txBody>
            <a:bodyPr wrap="square" rtlCol="0">
              <a:spAutoFit/>
            </a:bodyPr>
            <a:lstStyle/>
            <a:p>
              <a:pPr>
                <a:lnSpc>
                  <a:spcPct val="150000"/>
                </a:lnSpc>
              </a:pPr>
              <a:r>
                <a:rPr lang="en-GB" sz="1400" dirty="0">
                  <a:latin typeface="Helvetica Neue" panose="02000503000000020004" pitchFamily="2" charset="0"/>
                  <a:ea typeface="Helvetica Neue" panose="02000503000000020004" pitchFamily="2" charset="0"/>
                  <a:cs typeface="Helvetica Neue" panose="02000503000000020004" pitchFamily="2" charset="0"/>
                </a:rPr>
                <a:t>Online</a:t>
              </a:r>
            </a:p>
            <a:p>
              <a:pPr>
                <a:lnSpc>
                  <a:spcPct val="150000"/>
                </a:lnSpc>
              </a:pPr>
              <a:r>
                <a:rPr lang="en-GB" sz="1067" dirty="0">
                  <a:latin typeface="Helvetica Neue Light" panose="02000403000000020004" pitchFamily="2" charset="0"/>
                  <a:ea typeface="Helvetica Neue Light" panose="02000403000000020004" pitchFamily="2" charset="0"/>
                </a:rPr>
                <a:t>Beginners</a:t>
              </a:r>
            </a:p>
            <a:p>
              <a:pPr>
                <a:lnSpc>
                  <a:spcPct val="150000"/>
                </a:lnSpc>
              </a:pPr>
              <a:r>
                <a:rPr lang="en-GB" sz="1067" dirty="0">
                  <a:latin typeface="Helvetica Neue Light" panose="02000403000000020004" pitchFamily="2" charset="0"/>
                  <a:ea typeface="Helvetica Neue Light" panose="02000403000000020004" pitchFamily="2" charset="0"/>
                </a:rPr>
                <a:t>Artic workflow</a:t>
              </a:r>
            </a:p>
            <a:p>
              <a:r>
                <a:rPr lang="en-GB" sz="1067" dirty="0">
                  <a:latin typeface="Helvetica Neue Light" panose="02000403000000020004" pitchFamily="2" charset="0"/>
                  <a:ea typeface="Helvetica Neue Light" panose="02000403000000020004" pitchFamily="2" charset="0"/>
                </a:rPr>
                <a:t>Hackathon</a:t>
              </a:r>
            </a:p>
          </p:txBody>
        </p:sp>
        <p:sp>
          <p:nvSpPr>
            <p:cNvPr id="21" name="CasellaDiTesto 20">
              <a:extLst>
                <a:ext uri="{FF2B5EF4-FFF2-40B4-BE49-F238E27FC236}">
                  <a16:creationId xmlns:a16="http://schemas.microsoft.com/office/drawing/2014/main" xmlns="" id="{1400A9DD-2666-8E4F-B9D9-A03B8D1080FF}"/>
                </a:ext>
              </a:extLst>
            </p:cNvPr>
            <p:cNvSpPr txBox="1"/>
            <p:nvPr/>
          </p:nvSpPr>
          <p:spPr>
            <a:xfrm rot="21300000">
              <a:off x="5830338" y="4044050"/>
              <a:ext cx="2151934" cy="1070676"/>
            </a:xfrm>
            <a:prstGeom prst="rect">
              <a:avLst/>
            </a:prstGeom>
            <a:noFill/>
          </p:spPr>
          <p:txBody>
            <a:bodyPr wrap="square" rtlCol="0">
              <a:spAutoFit/>
            </a:bodyPr>
            <a:lstStyle/>
            <a:p>
              <a:endParaRPr lang="en-GB" sz="1400" dirty="0">
                <a:latin typeface="Helvetica Neue Light" panose="02000403000000020004" pitchFamily="2" charset="0"/>
                <a:ea typeface="Helvetica Neue Light" panose="02000403000000020004" pitchFamily="2" charset="0"/>
              </a:endParaRPr>
            </a:p>
            <a:p>
              <a:endParaRPr lang="en-GB" sz="933" dirty="0">
                <a:latin typeface="Helvetica Neue Light" panose="02000403000000020004" pitchFamily="2" charset="0"/>
                <a:ea typeface="Helvetica Neue Light" panose="02000403000000020004" pitchFamily="2" charset="0"/>
              </a:endParaRPr>
            </a:p>
            <a:p>
              <a:endParaRPr lang="en-GB" sz="933" dirty="0">
                <a:latin typeface="Helvetica Neue Light" panose="02000403000000020004" pitchFamily="2" charset="0"/>
                <a:ea typeface="Helvetica Neue Light" panose="02000403000000020004" pitchFamily="2" charset="0"/>
              </a:endParaRPr>
            </a:p>
            <a:p>
              <a:endParaRPr lang="en-GB" sz="933" dirty="0">
                <a:latin typeface="Helvetica Neue Light" panose="02000403000000020004" pitchFamily="2" charset="0"/>
                <a:ea typeface="Helvetica Neue Light" panose="02000403000000020004" pitchFamily="2" charset="0"/>
              </a:endParaRPr>
            </a:p>
            <a:p>
              <a:pPr algn="ctr"/>
              <a:r>
                <a:rPr lang="en-GB" sz="1200" dirty="0">
                  <a:latin typeface="Helvetica Neue" panose="02000503000000020004" pitchFamily="2" charset="0"/>
                  <a:ea typeface="Helvetica Neue" panose="02000503000000020004" pitchFamily="2" charset="0"/>
                  <a:cs typeface="Helvetica Neue" panose="02000503000000020004" pitchFamily="2" charset="0"/>
                </a:rPr>
                <a:t>Best HPC collaboration</a:t>
              </a:r>
              <a:r>
                <a:rPr lang="en-GB" sz="1200" dirty="0">
                  <a:latin typeface="Helvetica Neue Light" panose="02000403000000020004" pitchFamily="2" charset="0"/>
                  <a:ea typeface="Helvetica Neue Light" panose="02000403000000020004" pitchFamily="2" charset="0"/>
                </a:rPr>
                <a:t/>
              </a:r>
              <a:br>
                <a:rPr lang="en-GB" sz="1200" dirty="0">
                  <a:latin typeface="Helvetica Neue Light" panose="02000403000000020004" pitchFamily="2" charset="0"/>
                  <a:ea typeface="Helvetica Neue Light" panose="02000403000000020004" pitchFamily="2" charset="0"/>
                </a:rPr>
              </a:br>
              <a:r>
                <a:rPr lang="en-GB" sz="933" dirty="0">
                  <a:latin typeface="Helvetica Neue Light" panose="02000403000000020004" pitchFamily="2" charset="0"/>
                  <a:ea typeface="Helvetica Neue Light" panose="02000403000000020004" pitchFamily="2" charset="0"/>
                </a:rPr>
                <a:t>(Academia, Government, Industry)</a:t>
              </a:r>
              <a:endParaRPr lang="en-GB" sz="1200" dirty="0">
                <a:latin typeface="Helvetica Neue Light" panose="02000403000000020004" pitchFamily="2" charset="0"/>
                <a:ea typeface="Helvetica Neue Light" panose="02000403000000020004" pitchFamily="2" charset="0"/>
              </a:endParaRPr>
            </a:p>
          </p:txBody>
        </p:sp>
        <p:pic>
          <p:nvPicPr>
            <p:cNvPr id="27" name="Immagine 26">
              <a:extLst>
                <a:ext uri="{FF2B5EF4-FFF2-40B4-BE49-F238E27FC236}">
                  <a16:creationId xmlns:a16="http://schemas.microsoft.com/office/drawing/2014/main" xmlns="" id="{9A81AB91-A25C-9A47-82AD-10894485F4D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21300000">
              <a:off x="4261078" y="2158054"/>
              <a:ext cx="1349329" cy="1589747"/>
            </a:xfrm>
            <a:prstGeom prst="rect">
              <a:avLst/>
            </a:prstGeom>
          </p:spPr>
        </p:pic>
        <p:pic>
          <p:nvPicPr>
            <p:cNvPr id="35" name="Immagine 34">
              <a:extLst>
                <a:ext uri="{FF2B5EF4-FFF2-40B4-BE49-F238E27FC236}">
                  <a16:creationId xmlns:a16="http://schemas.microsoft.com/office/drawing/2014/main" xmlns="" id="{C83CC7A9-F424-654C-BE72-4CDDEA9954C0}"/>
                </a:ext>
              </a:extLst>
            </p:cNvPr>
            <p:cNvPicPr>
              <a:picLocks noChangeAspect="1"/>
            </p:cNvPicPr>
            <p:nvPr/>
          </p:nvPicPr>
          <p:blipFill>
            <a:blip r:embed="rId5"/>
            <a:stretch>
              <a:fillRect/>
            </a:stretch>
          </p:blipFill>
          <p:spPr>
            <a:xfrm rot="21300000">
              <a:off x="2239227" y="2760716"/>
              <a:ext cx="808510" cy="801446"/>
            </a:xfrm>
            <a:prstGeom prst="rect">
              <a:avLst/>
            </a:prstGeom>
          </p:spPr>
        </p:pic>
        <p:pic>
          <p:nvPicPr>
            <p:cNvPr id="36" name="Immagine 35">
              <a:extLst>
                <a:ext uri="{FF2B5EF4-FFF2-40B4-BE49-F238E27FC236}">
                  <a16:creationId xmlns:a16="http://schemas.microsoft.com/office/drawing/2014/main" xmlns="" id="{F56347AE-5CEF-CF40-A5B5-FA2905A976EF}"/>
                </a:ext>
              </a:extLst>
            </p:cNvPr>
            <p:cNvPicPr>
              <a:picLocks noChangeAspect="1"/>
            </p:cNvPicPr>
            <p:nvPr/>
          </p:nvPicPr>
          <p:blipFill>
            <a:blip r:embed="rId6"/>
            <a:stretch>
              <a:fillRect/>
            </a:stretch>
          </p:blipFill>
          <p:spPr>
            <a:xfrm rot="109912">
              <a:off x="6631933" y="2498549"/>
              <a:ext cx="1211255" cy="858626"/>
            </a:xfrm>
            <a:prstGeom prst="rect">
              <a:avLst/>
            </a:prstGeom>
          </p:spPr>
        </p:pic>
        <p:pic>
          <p:nvPicPr>
            <p:cNvPr id="38" name="Immagine 37">
              <a:extLst>
                <a:ext uri="{FF2B5EF4-FFF2-40B4-BE49-F238E27FC236}">
                  <a16:creationId xmlns:a16="http://schemas.microsoft.com/office/drawing/2014/main" xmlns="" id="{F6EEC773-C077-F34C-9D99-010CBE8F9A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1300000">
              <a:off x="6539364" y="4018352"/>
              <a:ext cx="1381066" cy="638434"/>
            </a:xfrm>
            <a:prstGeom prst="rect">
              <a:avLst/>
            </a:prstGeom>
          </p:spPr>
        </p:pic>
        <p:pic>
          <p:nvPicPr>
            <p:cNvPr id="39" name="Immagine 38">
              <a:extLst>
                <a:ext uri="{FF2B5EF4-FFF2-40B4-BE49-F238E27FC236}">
                  <a16:creationId xmlns:a16="http://schemas.microsoft.com/office/drawing/2014/main" xmlns="" id="{1B0D3B47-4158-E149-B798-5BC68829021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21300000">
              <a:off x="5806471" y="4111155"/>
              <a:ext cx="724705" cy="623188"/>
            </a:xfrm>
            <a:prstGeom prst="rect">
              <a:avLst/>
            </a:prstGeom>
          </p:spPr>
        </p:pic>
        <p:pic>
          <p:nvPicPr>
            <p:cNvPr id="41" name="Immagine 40">
              <a:extLst>
                <a:ext uri="{FF2B5EF4-FFF2-40B4-BE49-F238E27FC236}">
                  <a16:creationId xmlns:a16="http://schemas.microsoft.com/office/drawing/2014/main" xmlns="" id="{2CD5DCC7-5AB5-834E-BEFE-CCF0E7DFDD4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1300000" flipH="1">
              <a:off x="5755541" y="3614272"/>
              <a:ext cx="427727" cy="465661"/>
            </a:xfrm>
            <a:prstGeom prst="rect">
              <a:avLst/>
            </a:prstGeom>
          </p:spPr>
        </p:pic>
        <p:sp>
          <p:nvSpPr>
            <p:cNvPr id="42" name="CasellaDiTesto 41">
              <a:extLst>
                <a:ext uri="{FF2B5EF4-FFF2-40B4-BE49-F238E27FC236}">
                  <a16:creationId xmlns:a16="http://schemas.microsoft.com/office/drawing/2014/main" xmlns="" id="{CF98ADB0-3508-7549-B819-13174BB8EF7F}"/>
                </a:ext>
              </a:extLst>
            </p:cNvPr>
            <p:cNvSpPr txBox="1"/>
            <p:nvPr/>
          </p:nvSpPr>
          <p:spPr>
            <a:xfrm rot="21300000">
              <a:off x="5783437" y="3669138"/>
              <a:ext cx="364018" cy="216247"/>
            </a:xfrm>
            <a:prstGeom prst="rect">
              <a:avLst/>
            </a:prstGeom>
            <a:noFill/>
          </p:spPr>
          <p:txBody>
            <a:bodyPr wrap="square" rtlCol="0">
              <a:spAutoFit/>
            </a:bodyPr>
            <a:lstStyle/>
            <a:p>
              <a:pPr algn="ctr"/>
              <a:r>
                <a:rPr lang="en-GB" sz="400" dirty="0">
                  <a:solidFill>
                    <a:srgbClr val="C00000"/>
                  </a:solidFill>
                </a:rPr>
                <a:t>CLIMB BIG DATA</a:t>
              </a:r>
            </a:p>
          </p:txBody>
        </p:sp>
        <p:pic>
          <p:nvPicPr>
            <p:cNvPr id="46" name="Immagine 45">
              <a:extLst>
                <a:ext uri="{FF2B5EF4-FFF2-40B4-BE49-F238E27FC236}">
                  <a16:creationId xmlns:a16="http://schemas.microsoft.com/office/drawing/2014/main" xmlns="" id="{DA1326E3-39C8-5645-B627-9AE418D7FC23}"/>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rot="21300000">
              <a:off x="1232488" y="4439623"/>
              <a:ext cx="2057437" cy="695312"/>
            </a:xfrm>
            <a:prstGeom prst="rect">
              <a:avLst/>
            </a:prstGeom>
          </p:spPr>
        </p:pic>
      </p:grpSp>
      <p:sp>
        <p:nvSpPr>
          <p:cNvPr id="50" name="CasellaDiTesto 49">
            <a:extLst>
              <a:ext uri="{FF2B5EF4-FFF2-40B4-BE49-F238E27FC236}">
                <a16:creationId xmlns:a16="http://schemas.microsoft.com/office/drawing/2014/main" xmlns="" id="{631C8444-A48F-B142-B970-CA0D7C46CF51}"/>
              </a:ext>
            </a:extLst>
          </p:cNvPr>
          <p:cNvSpPr txBox="1"/>
          <p:nvPr/>
        </p:nvSpPr>
        <p:spPr>
          <a:xfrm rot="21300000">
            <a:off x="2275341" y="1426086"/>
            <a:ext cx="7279300" cy="502766"/>
          </a:xfrm>
          <a:prstGeom prst="rect">
            <a:avLst/>
          </a:prstGeom>
          <a:noFill/>
        </p:spPr>
        <p:txBody>
          <a:bodyPr wrap="square" rtlCol="0">
            <a:spAutoFit/>
          </a:bodyPr>
          <a:lstStyle/>
          <a:p>
            <a:r>
              <a:rPr lang="en-GB" sz="2667" b="1" dirty="0">
                <a:latin typeface="Helvetica Neue Condensed Black" panose="02000503000000020004" pitchFamily="2" charset="0"/>
                <a:ea typeface="Helvetica Neue Condensed Black" panose="02000503000000020004" pitchFamily="2" charset="0"/>
                <a:cs typeface="Helvetica Neue Condensed Black" panose="02000503000000020004" pitchFamily="2" charset="0"/>
              </a:rPr>
              <a:t>CLIMB-BIG-DATA Dashboard</a:t>
            </a:r>
          </a:p>
        </p:txBody>
      </p:sp>
      <p:pic>
        <p:nvPicPr>
          <p:cNvPr id="58" name="Immagine 57">
            <a:extLst>
              <a:ext uri="{FF2B5EF4-FFF2-40B4-BE49-F238E27FC236}">
                <a16:creationId xmlns:a16="http://schemas.microsoft.com/office/drawing/2014/main" xmlns="" id="{94D9227E-0369-BA4E-A1D4-1BC8A5104178}"/>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b="47767"/>
          <a:stretch/>
        </p:blipFill>
        <p:spPr>
          <a:xfrm rot="21420000">
            <a:off x="7180417" y="5215366"/>
            <a:ext cx="3992232" cy="1557297"/>
          </a:xfrm>
          <a:prstGeom prst="rect">
            <a:avLst/>
          </a:prstGeom>
        </p:spPr>
      </p:pic>
      <p:pic>
        <p:nvPicPr>
          <p:cNvPr id="43" name="Picture 42"/>
          <p:cNvPicPr>
            <a:picLocks noChangeAspect="1"/>
          </p:cNvPicPr>
          <p:nvPr/>
        </p:nvPicPr>
        <p:blipFill>
          <a:blip r:embed="rId12"/>
          <a:stretch>
            <a:fillRect/>
          </a:stretch>
        </p:blipFill>
        <p:spPr>
          <a:xfrm>
            <a:off x="1921094" y="109237"/>
            <a:ext cx="3118221" cy="1345115"/>
          </a:xfrm>
          <a:prstGeom prst="rect">
            <a:avLst/>
          </a:prstGeom>
        </p:spPr>
      </p:pic>
      <p:pic>
        <p:nvPicPr>
          <p:cNvPr id="44" name="Picture 43"/>
          <p:cNvPicPr>
            <a:picLocks noChangeAspect="1"/>
          </p:cNvPicPr>
          <p:nvPr/>
        </p:nvPicPr>
        <p:blipFill rotWithShape="1">
          <a:blip r:embed="rId13"/>
          <a:srcRect b="33356"/>
          <a:stretch/>
        </p:blipFill>
        <p:spPr>
          <a:xfrm rot="21148408">
            <a:off x="6328111" y="4073912"/>
            <a:ext cx="1789563" cy="847705"/>
          </a:xfrm>
          <a:prstGeom prst="rect">
            <a:avLst/>
          </a:prstGeom>
          <a:ln>
            <a:solidFill>
              <a:srgbClr val="4F81BD"/>
            </a:solidFill>
          </a:ln>
        </p:spPr>
      </p:pic>
    </p:spTree>
    <p:extLst>
      <p:ext uri="{BB962C8B-B14F-4D97-AF65-F5344CB8AC3E}">
        <p14:creationId xmlns:p14="http://schemas.microsoft.com/office/powerpoint/2010/main" val="370101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75000"/>
          </a:blip>
          <a:srcRect l="37341" r="37341"/>
          <a:stretch>
            <a:fillRect/>
          </a:stretch>
        </p:blipFill>
        <p:spPr>
          <a:xfrm>
            <a:off x="9105458" y="-14111"/>
            <a:ext cx="3086543" cy="6858000"/>
          </a:xfrm>
          <a:prstGeom prst="rect">
            <a:avLst/>
          </a:prstGeom>
        </p:spPr>
      </p:pic>
      <p:sp>
        <p:nvSpPr>
          <p:cNvPr id="6" name="TextBox 6"/>
          <p:cNvSpPr txBox="1"/>
          <p:nvPr/>
        </p:nvSpPr>
        <p:spPr>
          <a:xfrm>
            <a:off x="745229" y="589138"/>
            <a:ext cx="7232083" cy="690254"/>
          </a:xfrm>
          <a:prstGeom prst="rect">
            <a:avLst/>
          </a:prstGeom>
        </p:spPr>
        <p:txBody>
          <a:bodyPr lIns="0" tIns="0" rIns="0" bIns="0" rtlCol="0" anchor="t">
            <a:spAutoFit/>
          </a:bodyPr>
          <a:lstStyle/>
          <a:p>
            <a:pPr>
              <a:lnSpc>
                <a:spcPts val="5333"/>
              </a:lnSpc>
            </a:pPr>
            <a:r>
              <a:rPr lang="en-US" sz="5333" dirty="0">
                <a:latin typeface="Public Sans"/>
              </a:rPr>
              <a:t>What have we done?</a:t>
            </a:r>
          </a:p>
        </p:txBody>
      </p:sp>
      <p:grpSp>
        <p:nvGrpSpPr>
          <p:cNvPr id="7" name="Group 7"/>
          <p:cNvGrpSpPr/>
          <p:nvPr/>
        </p:nvGrpSpPr>
        <p:grpSpPr>
          <a:xfrm>
            <a:off x="1437891" y="1885305"/>
            <a:ext cx="3015021" cy="1465463"/>
            <a:chOff x="0" y="-57150"/>
            <a:chExt cx="6030042" cy="2930926"/>
          </a:xfrm>
        </p:grpSpPr>
        <p:sp>
          <p:nvSpPr>
            <p:cNvPr id="8" name="TextBox 8"/>
            <p:cNvSpPr txBox="1"/>
            <p:nvPr/>
          </p:nvSpPr>
          <p:spPr>
            <a:xfrm>
              <a:off x="0" y="1831824"/>
              <a:ext cx="6030042" cy="1041952"/>
            </a:xfrm>
            <a:prstGeom prst="rect">
              <a:avLst/>
            </a:prstGeom>
          </p:spPr>
          <p:txBody>
            <a:bodyPr lIns="0" tIns="0" rIns="0" bIns="0" rtlCol="0" anchor="t">
              <a:spAutoFit/>
            </a:bodyPr>
            <a:lstStyle/>
            <a:p>
              <a:pPr>
                <a:lnSpc>
                  <a:spcPts val="2053"/>
                </a:lnSpc>
              </a:pPr>
              <a:r>
                <a:rPr lang="en-US" sz="1467">
                  <a:latin typeface="Public Sans Thin"/>
                </a:rPr>
                <a:t>Costing model in place, several lines of income</a:t>
              </a:r>
            </a:p>
          </p:txBody>
        </p:sp>
        <p:sp>
          <p:nvSpPr>
            <p:cNvPr id="9" name="TextBox 9"/>
            <p:cNvSpPr txBox="1"/>
            <p:nvPr/>
          </p:nvSpPr>
          <p:spPr>
            <a:xfrm>
              <a:off x="0" y="-57150"/>
              <a:ext cx="4864922" cy="853824"/>
            </a:xfrm>
            <a:prstGeom prst="rect">
              <a:avLst/>
            </a:prstGeom>
          </p:spPr>
          <p:txBody>
            <a:bodyPr lIns="0" tIns="0" rIns="0" bIns="0" rtlCol="0" anchor="t">
              <a:spAutoFit/>
            </a:bodyPr>
            <a:lstStyle/>
            <a:p>
              <a:pPr>
                <a:lnSpc>
                  <a:spcPts val="3467"/>
                </a:lnSpc>
              </a:pPr>
              <a:r>
                <a:rPr lang="en-US" sz="2667" dirty="0">
                  <a:latin typeface="Public Sans"/>
                </a:rPr>
                <a:t>Self-sustainability</a:t>
              </a:r>
            </a:p>
          </p:txBody>
        </p:sp>
      </p:grpSp>
      <p:sp>
        <p:nvSpPr>
          <p:cNvPr id="10" name="TextBox 10"/>
          <p:cNvSpPr txBox="1"/>
          <p:nvPr/>
        </p:nvSpPr>
        <p:spPr>
          <a:xfrm>
            <a:off x="585172" y="1875779"/>
            <a:ext cx="667915" cy="426912"/>
          </a:xfrm>
          <a:prstGeom prst="rect">
            <a:avLst/>
          </a:prstGeom>
        </p:spPr>
        <p:txBody>
          <a:bodyPr lIns="0" tIns="0" rIns="0" bIns="0" rtlCol="0" anchor="t">
            <a:spAutoFit/>
          </a:bodyPr>
          <a:lstStyle/>
          <a:p>
            <a:pPr algn="r">
              <a:lnSpc>
                <a:spcPts val="3467"/>
              </a:lnSpc>
            </a:pPr>
            <a:r>
              <a:rPr lang="en-US" sz="2667">
                <a:latin typeface="Public Sans"/>
              </a:rPr>
              <a:t>01</a:t>
            </a:r>
          </a:p>
        </p:txBody>
      </p:sp>
      <p:grpSp>
        <p:nvGrpSpPr>
          <p:cNvPr id="11" name="Group 11"/>
          <p:cNvGrpSpPr/>
          <p:nvPr/>
        </p:nvGrpSpPr>
        <p:grpSpPr>
          <a:xfrm>
            <a:off x="5544851" y="1885304"/>
            <a:ext cx="3015021" cy="1734768"/>
            <a:chOff x="0" y="-57150"/>
            <a:chExt cx="6030042" cy="3469534"/>
          </a:xfrm>
        </p:grpSpPr>
        <p:sp>
          <p:nvSpPr>
            <p:cNvPr id="12" name="TextBox 12"/>
            <p:cNvSpPr txBox="1"/>
            <p:nvPr/>
          </p:nvSpPr>
          <p:spPr>
            <a:xfrm>
              <a:off x="0" y="1831823"/>
              <a:ext cx="6030042" cy="1580561"/>
            </a:xfrm>
            <a:prstGeom prst="rect">
              <a:avLst/>
            </a:prstGeom>
          </p:spPr>
          <p:txBody>
            <a:bodyPr lIns="0" tIns="0" rIns="0" bIns="0" rtlCol="0" anchor="t">
              <a:spAutoFit/>
            </a:bodyPr>
            <a:lstStyle/>
            <a:p>
              <a:pPr>
                <a:lnSpc>
                  <a:spcPts val="2053"/>
                </a:lnSpc>
              </a:pPr>
              <a:r>
                <a:rPr lang="en-US" sz="1467">
                  <a:latin typeface="Public Sans Thin"/>
                </a:rPr>
                <a:t>Ticketing System, new Bryn interface, improved security, general email address</a:t>
              </a:r>
            </a:p>
          </p:txBody>
        </p:sp>
        <p:sp>
          <p:nvSpPr>
            <p:cNvPr id="13" name="TextBox 13"/>
            <p:cNvSpPr txBox="1"/>
            <p:nvPr/>
          </p:nvSpPr>
          <p:spPr>
            <a:xfrm>
              <a:off x="0" y="-57150"/>
              <a:ext cx="4864922" cy="1751505"/>
            </a:xfrm>
            <a:prstGeom prst="rect">
              <a:avLst/>
            </a:prstGeom>
          </p:spPr>
          <p:txBody>
            <a:bodyPr lIns="0" tIns="0" rIns="0" bIns="0" rtlCol="0" anchor="t">
              <a:spAutoFit/>
            </a:bodyPr>
            <a:lstStyle/>
            <a:p>
              <a:pPr>
                <a:lnSpc>
                  <a:spcPts val="3467"/>
                </a:lnSpc>
              </a:pPr>
              <a:r>
                <a:rPr lang="en-US" sz="2667">
                  <a:latin typeface="Public Sans"/>
                </a:rPr>
                <a:t>Renewed user support</a:t>
              </a:r>
            </a:p>
          </p:txBody>
        </p:sp>
      </p:grpSp>
      <p:sp>
        <p:nvSpPr>
          <p:cNvPr id="14" name="TextBox 14"/>
          <p:cNvSpPr txBox="1"/>
          <p:nvPr/>
        </p:nvSpPr>
        <p:spPr>
          <a:xfrm>
            <a:off x="4692132" y="1875779"/>
            <a:ext cx="667915" cy="426912"/>
          </a:xfrm>
          <a:prstGeom prst="rect">
            <a:avLst/>
          </a:prstGeom>
        </p:spPr>
        <p:txBody>
          <a:bodyPr lIns="0" tIns="0" rIns="0" bIns="0" rtlCol="0" anchor="t">
            <a:spAutoFit/>
          </a:bodyPr>
          <a:lstStyle/>
          <a:p>
            <a:pPr algn="r">
              <a:lnSpc>
                <a:spcPts val="3467"/>
              </a:lnSpc>
            </a:pPr>
            <a:r>
              <a:rPr lang="en-US" sz="2667">
                <a:latin typeface="Public Sans"/>
              </a:rPr>
              <a:t>03</a:t>
            </a:r>
          </a:p>
        </p:txBody>
      </p:sp>
      <p:grpSp>
        <p:nvGrpSpPr>
          <p:cNvPr id="15" name="Group 15"/>
          <p:cNvGrpSpPr/>
          <p:nvPr/>
        </p:nvGrpSpPr>
        <p:grpSpPr>
          <a:xfrm>
            <a:off x="1437891" y="3753042"/>
            <a:ext cx="3015021" cy="2004072"/>
            <a:chOff x="0" y="-57150"/>
            <a:chExt cx="6030042" cy="4008144"/>
          </a:xfrm>
        </p:grpSpPr>
        <p:sp>
          <p:nvSpPr>
            <p:cNvPr id="16" name="TextBox 16"/>
            <p:cNvSpPr txBox="1"/>
            <p:nvPr/>
          </p:nvSpPr>
          <p:spPr>
            <a:xfrm>
              <a:off x="0" y="1831824"/>
              <a:ext cx="6030042" cy="2119170"/>
            </a:xfrm>
            <a:prstGeom prst="rect">
              <a:avLst/>
            </a:prstGeom>
          </p:spPr>
          <p:txBody>
            <a:bodyPr lIns="0" tIns="0" rIns="0" bIns="0" rtlCol="0" anchor="t">
              <a:spAutoFit/>
            </a:bodyPr>
            <a:lstStyle/>
            <a:p>
              <a:pPr>
                <a:lnSpc>
                  <a:spcPts val="2053"/>
                </a:lnSpc>
              </a:pPr>
              <a:r>
                <a:rPr lang="en-US" sz="1467">
                  <a:latin typeface="Public Sans Thin"/>
                </a:rPr>
                <a:t>New image (with Conda/Mamba, Docker/Singularity and Workflow languages), Pipelines, Ephemeral VMs, Galaxy, RStudio, JupiterHub</a:t>
              </a:r>
            </a:p>
          </p:txBody>
        </p:sp>
        <p:sp>
          <p:nvSpPr>
            <p:cNvPr id="17" name="TextBox 17"/>
            <p:cNvSpPr txBox="1"/>
            <p:nvPr/>
          </p:nvSpPr>
          <p:spPr>
            <a:xfrm>
              <a:off x="0" y="-57150"/>
              <a:ext cx="4864922" cy="1751506"/>
            </a:xfrm>
            <a:prstGeom prst="rect">
              <a:avLst/>
            </a:prstGeom>
          </p:spPr>
          <p:txBody>
            <a:bodyPr lIns="0" tIns="0" rIns="0" bIns="0" rtlCol="0" anchor="t">
              <a:spAutoFit/>
            </a:bodyPr>
            <a:lstStyle/>
            <a:p>
              <a:pPr>
                <a:lnSpc>
                  <a:spcPts val="3467"/>
                </a:lnSpc>
              </a:pPr>
              <a:r>
                <a:rPr lang="en-US" sz="2667">
                  <a:latin typeface="Public Sans"/>
                </a:rPr>
                <a:t>New usage model</a:t>
              </a:r>
            </a:p>
          </p:txBody>
        </p:sp>
      </p:grpSp>
      <p:sp>
        <p:nvSpPr>
          <p:cNvPr id="18" name="TextBox 18"/>
          <p:cNvSpPr txBox="1"/>
          <p:nvPr/>
        </p:nvSpPr>
        <p:spPr>
          <a:xfrm>
            <a:off x="585172" y="3743516"/>
            <a:ext cx="667915" cy="426912"/>
          </a:xfrm>
          <a:prstGeom prst="rect">
            <a:avLst/>
          </a:prstGeom>
        </p:spPr>
        <p:txBody>
          <a:bodyPr lIns="0" tIns="0" rIns="0" bIns="0" rtlCol="0" anchor="t">
            <a:spAutoFit/>
          </a:bodyPr>
          <a:lstStyle/>
          <a:p>
            <a:pPr algn="r">
              <a:lnSpc>
                <a:spcPts val="3467"/>
              </a:lnSpc>
            </a:pPr>
            <a:r>
              <a:rPr lang="en-US" sz="2667">
                <a:latin typeface="Public Sans"/>
              </a:rPr>
              <a:t>02</a:t>
            </a:r>
          </a:p>
        </p:txBody>
      </p:sp>
      <p:grpSp>
        <p:nvGrpSpPr>
          <p:cNvPr id="19" name="Group 19"/>
          <p:cNvGrpSpPr/>
          <p:nvPr/>
        </p:nvGrpSpPr>
        <p:grpSpPr>
          <a:xfrm>
            <a:off x="5544851" y="3753042"/>
            <a:ext cx="3015021" cy="1734767"/>
            <a:chOff x="0" y="-57150"/>
            <a:chExt cx="6030042" cy="3469534"/>
          </a:xfrm>
        </p:grpSpPr>
        <p:sp>
          <p:nvSpPr>
            <p:cNvPr id="20" name="TextBox 20"/>
            <p:cNvSpPr txBox="1"/>
            <p:nvPr/>
          </p:nvSpPr>
          <p:spPr>
            <a:xfrm>
              <a:off x="0" y="1831823"/>
              <a:ext cx="6030042" cy="1580561"/>
            </a:xfrm>
            <a:prstGeom prst="rect">
              <a:avLst/>
            </a:prstGeom>
          </p:spPr>
          <p:txBody>
            <a:bodyPr lIns="0" tIns="0" rIns="0" bIns="0" rtlCol="0" anchor="t">
              <a:spAutoFit/>
            </a:bodyPr>
            <a:lstStyle/>
            <a:p>
              <a:pPr>
                <a:lnSpc>
                  <a:spcPts val="2053"/>
                </a:lnSpc>
              </a:pPr>
              <a:r>
                <a:rPr lang="en-US" sz="1467">
                  <a:latin typeface="Public Sans Thin"/>
                </a:rPr>
                <a:t>S3 and Graphical Processing Units, Tools for enhanced sharing of Software and Data, Integration of the QIB</a:t>
              </a:r>
            </a:p>
          </p:txBody>
        </p:sp>
        <p:sp>
          <p:nvSpPr>
            <p:cNvPr id="21" name="TextBox 21"/>
            <p:cNvSpPr txBox="1"/>
            <p:nvPr/>
          </p:nvSpPr>
          <p:spPr>
            <a:xfrm>
              <a:off x="0" y="-57150"/>
              <a:ext cx="4864922" cy="1751506"/>
            </a:xfrm>
            <a:prstGeom prst="rect">
              <a:avLst/>
            </a:prstGeom>
          </p:spPr>
          <p:txBody>
            <a:bodyPr lIns="0" tIns="0" rIns="0" bIns="0" rtlCol="0" anchor="t">
              <a:spAutoFit/>
            </a:bodyPr>
            <a:lstStyle/>
            <a:p>
              <a:pPr>
                <a:lnSpc>
                  <a:spcPts val="3467"/>
                </a:lnSpc>
              </a:pPr>
              <a:r>
                <a:rPr lang="en-US" sz="2667">
                  <a:latin typeface="Public Sans"/>
                </a:rPr>
                <a:t>Improved infrastructure</a:t>
              </a:r>
            </a:p>
          </p:txBody>
        </p:sp>
      </p:grpSp>
      <p:sp>
        <p:nvSpPr>
          <p:cNvPr id="22" name="TextBox 22"/>
          <p:cNvSpPr txBox="1"/>
          <p:nvPr/>
        </p:nvSpPr>
        <p:spPr>
          <a:xfrm>
            <a:off x="4692132" y="3743516"/>
            <a:ext cx="667915" cy="426912"/>
          </a:xfrm>
          <a:prstGeom prst="rect">
            <a:avLst/>
          </a:prstGeom>
        </p:spPr>
        <p:txBody>
          <a:bodyPr lIns="0" tIns="0" rIns="0" bIns="0" rtlCol="0" anchor="t">
            <a:spAutoFit/>
          </a:bodyPr>
          <a:lstStyle/>
          <a:p>
            <a:pPr algn="r">
              <a:lnSpc>
                <a:spcPts val="3467"/>
              </a:lnSpc>
            </a:pPr>
            <a:r>
              <a:rPr lang="en-US" sz="2667">
                <a:latin typeface="Public Sans"/>
              </a:rPr>
              <a:t>04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85800" y="1146057"/>
            <a:ext cx="7388235" cy="756617"/>
          </a:xfrm>
          <a:prstGeom prst="rect">
            <a:avLst/>
          </a:prstGeom>
        </p:spPr>
        <p:txBody>
          <a:bodyPr lIns="0" tIns="0" rIns="0" bIns="0" rtlCol="0" anchor="t">
            <a:spAutoFit/>
          </a:bodyPr>
          <a:lstStyle/>
          <a:p>
            <a:pPr>
              <a:lnSpc>
                <a:spcPts val="5867"/>
              </a:lnSpc>
            </a:pPr>
            <a:r>
              <a:rPr lang="en-US" sz="5333" dirty="0">
                <a:latin typeface="Public Sans"/>
              </a:rPr>
              <a:t>New Usage Model</a:t>
            </a:r>
          </a:p>
        </p:txBody>
      </p:sp>
      <p:sp>
        <p:nvSpPr>
          <p:cNvPr id="5" name="TextBox 5"/>
          <p:cNvSpPr txBox="1"/>
          <p:nvPr/>
        </p:nvSpPr>
        <p:spPr>
          <a:xfrm>
            <a:off x="1505430" y="2441496"/>
            <a:ext cx="3793797" cy="646652"/>
          </a:xfrm>
          <a:prstGeom prst="rect">
            <a:avLst/>
          </a:prstGeom>
        </p:spPr>
        <p:txBody>
          <a:bodyPr lIns="0" tIns="0" rIns="0" bIns="0" rtlCol="0" anchor="t">
            <a:spAutoFit/>
          </a:bodyPr>
          <a:lstStyle/>
          <a:p>
            <a:pPr>
              <a:lnSpc>
                <a:spcPts val="2529"/>
              </a:lnSpc>
            </a:pPr>
            <a:r>
              <a:rPr lang="en-US" sz="2529">
                <a:latin typeface="Public Sans"/>
              </a:rPr>
              <a:t>Galaxy, RStudio, JupiterHub, Nextflow</a:t>
            </a:r>
          </a:p>
        </p:txBody>
      </p:sp>
      <p:grpSp>
        <p:nvGrpSpPr>
          <p:cNvPr id="6" name="Group 6"/>
          <p:cNvGrpSpPr/>
          <p:nvPr/>
        </p:nvGrpSpPr>
        <p:grpSpPr>
          <a:xfrm>
            <a:off x="685800" y="2506091"/>
            <a:ext cx="612040" cy="587559"/>
            <a:chOff x="0" y="0"/>
            <a:chExt cx="1224081" cy="1175117"/>
          </a:xfrm>
        </p:grpSpPr>
        <p:grpSp>
          <p:nvGrpSpPr>
            <p:cNvPr id="7" name="Group 7"/>
            <p:cNvGrpSpPr>
              <a:grpSpLocks noChangeAspect="1"/>
            </p:cNvGrpSpPr>
            <p:nvPr/>
          </p:nvGrpSpPr>
          <p:grpSpPr>
            <a:xfrm>
              <a:off x="0" y="0"/>
              <a:ext cx="1224081" cy="1175117"/>
              <a:chOff x="0" y="0"/>
              <a:chExt cx="1270000" cy="1219200"/>
            </a:xfrm>
          </p:grpSpPr>
          <p:sp>
            <p:nvSpPr>
              <p:cNvPr id="8" name="Freeform 8"/>
              <p:cNvSpPr/>
              <p:nvPr/>
            </p:nvSpPr>
            <p:spPr>
              <a:xfrm>
                <a:off x="20661" y="11109"/>
                <a:ext cx="1252388" cy="1182691"/>
              </a:xfrm>
              <a:custGeom>
                <a:avLst/>
                <a:gdLst/>
                <a:ahLst/>
                <a:cxnLst/>
                <a:rect l="l" t="t" r="r" b="b"/>
                <a:pathLst>
                  <a:path w="1252388" h="1182691">
                    <a:moveTo>
                      <a:pt x="1161760" y="659451"/>
                    </a:moveTo>
                    <a:lnTo>
                      <a:pt x="626836" y="112538"/>
                    </a:lnTo>
                    <a:lnTo>
                      <a:pt x="91810" y="659451"/>
                    </a:lnTo>
                    <a:cubicBezTo>
                      <a:pt x="72119" y="679068"/>
                      <a:pt x="40319" y="679218"/>
                      <a:pt x="20445" y="659788"/>
                    </a:cubicBezTo>
                    <a:cubicBezTo>
                      <a:pt x="570" y="640357"/>
                      <a:pt x="0" y="608562"/>
                      <a:pt x="19166" y="588433"/>
                    </a:cubicBezTo>
                    <a:lnTo>
                      <a:pt x="572327" y="22927"/>
                    </a:lnTo>
                    <a:cubicBezTo>
                      <a:pt x="586664" y="8265"/>
                      <a:pt x="606304" y="0"/>
                      <a:pt x="626810" y="0"/>
                    </a:cubicBezTo>
                    <a:cubicBezTo>
                      <a:pt x="647316" y="0"/>
                      <a:pt x="666957" y="8265"/>
                      <a:pt x="681293" y="22927"/>
                    </a:cubicBezTo>
                    <a:lnTo>
                      <a:pt x="1234404" y="588331"/>
                    </a:lnTo>
                    <a:cubicBezTo>
                      <a:pt x="1247374" y="601253"/>
                      <a:pt x="1252388" y="620155"/>
                      <a:pt x="1247527" y="637806"/>
                    </a:cubicBezTo>
                    <a:cubicBezTo>
                      <a:pt x="1242666" y="655458"/>
                      <a:pt x="1228683" y="669129"/>
                      <a:pt x="1210926" y="673589"/>
                    </a:cubicBezTo>
                    <a:cubicBezTo>
                      <a:pt x="1193168" y="678049"/>
                      <a:pt x="1174385" y="672609"/>
                      <a:pt x="1161760" y="659349"/>
                    </a:cubicBezTo>
                    <a:close/>
                    <a:moveTo>
                      <a:pt x="1084036" y="674691"/>
                    </a:moveTo>
                    <a:lnTo>
                      <a:pt x="1084036" y="1081091"/>
                    </a:lnTo>
                    <a:cubicBezTo>
                      <a:pt x="1084036" y="1137203"/>
                      <a:pt x="1038548" y="1182691"/>
                      <a:pt x="982436" y="1182691"/>
                    </a:cubicBezTo>
                    <a:lnTo>
                      <a:pt x="779236" y="1182691"/>
                    </a:lnTo>
                    <a:lnTo>
                      <a:pt x="779236" y="877891"/>
                    </a:lnTo>
                    <a:cubicBezTo>
                      <a:pt x="779236" y="849835"/>
                      <a:pt x="756492" y="827091"/>
                      <a:pt x="728436" y="827091"/>
                    </a:cubicBezTo>
                    <a:lnTo>
                      <a:pt x="525236" y="827091"/>
                    </a:lnTo>
                    <a:cubicBezTo>
                      <a:pt x="497180" y="827091"/>
                      <a:pt x="474436" y="849835"/>
                      <a:pt x="474436" y="877891"/>
                    </a:cubicBezTo>
                    <a:lnTo>
                      <a:pt x="474436" y="1182691"/>
                    </a:lnTo>
                    <a:lnTo>
                      <a:pt x="271236" y="1182691"/>
                    </a:lnTo>
                    <a:cubicBezTo>
                      <a:pt x="215124" y="1182691"/>
                      <a:pt x="169636" y="1137203"/>
                      <a:pt x="169636" y="1081091"/>
                    </a:cubicBezTo>
                    <a:lnTo>
                      <a:pt x="169636" y="674691"/>
                    </a:lnTo>
                    <a:lnTo>
                      <a:pt x="608853" y="235474"/>
                    </a:lnTo>
                    <a:cubicBezTo>
                      <a:pt x="618771" y="225559"/>
                      <a:pt x="634850" y="225559"/>
                      <a:pt x="644768" y="235474"/>
                    </a:cubicBezTo>
                    <a:lnTo>
                      <a:pt x="1084036" y="674691"/>
                    </a:lnTo>
                    <a:close/>
                    <a:moveTo>
                      <a:pt x="728436" y="877891"/>
                    </a:moveTo>
                    <a:lnTo>
                      <a:pt x="728436" y="1182691"/>
                    </a:lnTo>
                    <a:lnTo>
                      <a:pt x="525236" y="1182691"/>
                    </a:lnTo>
                    <a:lnTo>
                      <a:pt x="525236" y="877891"/>
                    </a:lnTo>
                    <a:lnTo>
                      <a:pt x="728436" y="877891"/>
                    </a:lnTo>
                    <a:close/>
                  </a:path>
                </a:pathLst>
              </a:custGeom>
              <a:solidFill>
                <a:srgbClr val="84947F"/>
              </a:solidFill>
            </p:spPr>
          </p:sp>
        </p:grpSp>
      </p:grpSp>
      <p:sp>
        <p:nvSpPr>
          <p:cNvPr id="9" name="TextBox 9"/>
          <p:cNvSpPr txBox="1"/>
          <p:nvPr/>
        </p:nvSpPr>
        <p:spPr>
          <a:xfrm>
            <a:off x="1414090" y="4714553"/>
            <a:ext cx="3885137" cy="646652"/>
          </a:xfrm>
          <a:prstGeom prst="rect">
            <a:avLst/>
          </a:prstGeom>
        </p:spPr>
        <p:txBody>
          <a:bodyPr lIns="0" tIns="0" rIns="0" bIns="0" rtlCol="0" anchor="t">
            <a:spAutoFit/>
          </a:bodyPr>
          <a:lstStyle/>
          <a:p>
            <a:pPr>
              <a:lnSpc>
                <a:spcPts val="2529"/>
              </a:lnSpc>
            </a:pPr>
            <a:r>
              <a:rPr lang="en-US" sz="2529">
                <a:latin typeface="Public Sans"/>
              </a:rPr>
              <a:t>Singularity to manage containers</a:t>
            </a:r>
          </a:p>
        </p:txBody>
      </p:sp>
      <p:grpSp>
        <p:nvGrpSpPr>
          <p:cNvPr id="10" name="Group 10"/>
          <p:cNvGrpSpPr/>
          <p:nvPr/>
        </p:nvGrpSpPr>
        <p:grpSpPr>
          <a:xfrm>
            <a:off x="685801" y="4782257"/>
            <a:ext cx="584449" cy="480083"/>
            <a:chOff x="0" y="0"/>
            <a:chExt cx="1168898" cy="960166"/>
          </a:xfrm>
        </p:grpSpPr>
        <p:grpSp>
          <p:nvGrpSpPr>
            <p:cNvPr id="11" name="Group 11"/>
            <p:cNvGrpSpPr>
              <a:grpSpLocks noChangeAspect="1"/>
            </p:cNvGrpSpPr>
            <p:nvPr/>
          </p:nvGrpSpPr>
          <p:grpSpPr>
            <a:xfrm>
              <a:off x="0" y="0"/>
              <a:ext cx="1168898" cy="960166"/>
              <a:chOff x="0" y="0"/>
              <a:chExt cx="1270000" cy="1043214"/>
            </a:xfrm>
          </p:grpSpPr>
          <p:sp>
            <p:nvSpPr>
              <p:cNvPr id="12" name="Freeform 12"/>
              <p:cNvSpPr/>
              <p:nvPr/>
            </p:nvSpPr>
            <p:spPr>
              <a:xfrm>
                <a:off x="0" y="0"/>
                <a:ext cx="1270000" cy="1043214"/>
              </a:xfrm>
              <a:custGeom>
                <a:avLst/>
                <a:gdLst/>
                <a:ahLst/>
                <a:cxnLst/>
                <a:rect l="l" t="t" r="r" b="b"/>
                <a:pathLst>
                  <a:path w="1270000" h="1043214">
                    <a:moveTo>
                      <a:pt x="453571" y="136071"/>
                    </a:moveTo>
                    <a:lnTo>
                      <a:pt x="453571" y="90714"/>
                    </a:lnTo>
                    <a:cubicBezTo>
                      <a:pt x="453571" y="40614"/>
                      <a:pt x="494186" y="0"/>
                      <a:pt x="544286" y="0"/>
                    </a:cubicBezTo>
                    <a:lnTo>
                      <a:pt x="725714" y="0"/>
                    </a:lnTo>
                    <a:cubicBezTo>
                      <a:pt x="749773" y="0"/>
                      <a:pt x="772847" y="9557"/>
                      <a:pt x="789859" y="26570"/>
                    </a:cubicBezTo>
                    <a:cubicBezTo>
                      <a:pt x="806871" y="43582"/>
                      <a:pt x="816429" y="66655"/>
                      <a:pt x="816429" y="90714"/>
                    </a:cubicBezTo>
                    <a:lnTo>
                      <a:pt x="816429" y="136071"/>
                    </a:lnTo>
                    <a:lnTo>
                      <a:pt x="1179286" y="136071"/>
                    </a:lnTo>
                    <a:cubicBezTo>
                      <a:pt x="1229386" y="136071"/>
                      <a:pt x="1270000" y="176686"/>
                      <a:pt x="1270000" y="226786"/>
                    </a:cubicBezTo>
                    <a:lnTo>
                      <a:pt x="1270000" y="413884"/>
                    </a:lnTo>
                    <a:lnTo>
                      <a:pt x="1078003" y="557893"/>
                    </a:lnTo>
                    <a:cubicBezTo>
                      <a:pt x="1050524" y="578502"/>
                      <a:pt x="1017102" y="589643"/>
                      <a:pt x="982753" y="589643"/>
                    </a:cubicBezTo>
                    <a:lnTo>
                      <a:pt x="703036" y="589643"/>
                    </a:lnTo>
                    <a:cubicBezTo>
                      <a:pt x="703036" y="564593"/>
                      <a:pt x="682729" y="544286"/>
                      <a:pt x="657679" y="544286"/>
                    </a:cubicBezTo>
                    <a:lnTo>
                      <a:pt x="612321" y="544286"/>
                    </a:lnTo>
                    <a:cubicBezTo>
                      <a:pt x="587271" y="544286"/>
                      <a:pt x="566964" y="564593"/>
                      <a:pt x="566964" y="589643"/>
                    </a:cubicBezTo>
                    <a:lnTo>
                      <a:pt x="287247" y="589643"/>
                    </a:lnTo>
                    <a:cubicBezTo>
                      <a:pt x="252898" y="589643"/>
                      <a:pt x="219476" y="578502"/>
                      <a:pt x="191997" y="557893"/>
                    </a:cubicBezTo>
                    <a:lnTo>
                      <a:pt x="0" y="413884"/>
                    </a:lnTo>
                    <a:lnTo>
                      <a:pt x="0" y="226786"/>
                    </a:lnTo>
                    <a:cubicBezTo>
                      <a:pt x="0" y="176686"/>
                      <a:pt x="40614" y="136071"/>
                      <a:pt x="90714" y="136071"/>
                    </a:cubicBezTo>
                    <a:lnTo>
                      <a:pt x="453571" y="136071"/>
                    </a:lnTo>
                    <a:moveTo>
                      <a:pt x="544286" y="90714"/>
                    </a:moveTo>
                    <a:lnTo>
                      <a:pt x="725714" y="90714"/>
                    </a:lnTo>
                    <a:lnTo>
                      <a:pt x="725714" y="136071"/>
                    </a:lnTo>
                    <a:lnTo>
                      <a:pt x="544286" y="136071"/>
                    </a:lnTo>
                    <a:lnTo>
                      <a:pt x="544286" y="90714"/>
                    </a:lnTo>
                    <a:moveTo>
                      <a:pt x="0" y="470580"/>
                    </a:moveTo>
                    <a:lnTo>
                      <a:pt x="0" y="952500"/>
                    </a:lnTo>
                    <a:cubicBezTo>
                      <a:pt x="0" y="976559"/>
                      <a:pt x="9557" y="999632"/>
                      <a:pt x="26570" y="1016645"/>
                    </a:cubicBezTo>
                    <a:cubicBezTo>
                      <a:pt x="43582" y="1033657"/>
                      <a:pt x="66655" y="1043214"/>
                      <a:pt x="90714" y="1043214"/>
                    </a:cubicBezTo>
                    <a:lnTo>
                      <a:pt x="1179286" y="1043214"/>
                    </a:lnTo>
                    <a:cubicBezTo>
                      <a:pt x="1203345" y="1043214"/>
                      <a:pt x="1226418" y="1033657"/>
                      <a:pt x="1243430" y="1016645"/>
                    </a:cubicBezTo>
                    <a:cubicBezTo>
                      <a:pt x="1260443" y="999632"/>
                      <a:pt x="1270000" y="976559"/>
                      <a:pt x="1270000" y="952500"/>
                    </a:cubicBezTo>
                    <a:lnTo>
                      <a:pt x="1270000" y="470580"/>
                    </a:lnTo>
                    <a:lnTo>
                      <a:pt x="1105218" y="594179"/>
                    </a:lnTo>
                    <a:cubicBezTo>
                      <a:pt x="1069887" y="620676"/>
                      <a:pt x="1026916" y="635000"/>
                      <a:pt x="982753" y="635000"/>
                    </a:cubicBezTo>
                    <a:lnTo>
                      <a:pt x="703036" y="635000"/>
                    </a:lnTo>
                    <a:lnTo>
                      <a:pt x="703036" y="680357"/>
                    </a:lnTo>
                    <a:cubicBezTo>
                      <a:pt x="703036" y="705407"/>
                      <a:pt x="682729" y="725714"/>
                      <a:pt x="657679" y="725714"/>
                    </a:cubicBezTo>
                    <a:lnTo>
                      <a:pt x="612321" y="725714"/>
                    </a:lnTo>
                    <a:cubicBezTo>
                      <a:pt x="587271" y="725714"/>
                      <a:pt x="566964" y="705407"/>
                      <a:pt x="566964" y="680357"/>
                    </a:cubicBezTo>
                    <a:lnTo>
                      <a:pt x="566964" y="635000"/>
                    </a:lnTo>
                    <a:lnTo>
                      <a:pt x="287247" y="635000"/>
                    </a:lnTo>
                    <a:cubicBezTo>
                      <a:pt x="243084" y="635000"/>
                      <a:pt x="200113" y="620676"/>
                      <a:pt x="164783" y="594179"/>
                    </a:cubicBezTo>
                    <a:lnTo>
                      <a:pt x="0" y="470580"/>
                    </a:lnTo>
                    <a:moveTo>
                      <a:pt x="657679" y="589643"/>
                    </a:moveTo>
                    <a:lnTo>
                      <a:pt x="612321" y="589643"/>
                    </a:lnTo>
                    <a:lnTo>
                      <a:pt x="612321" y="680357"/>
                    </a:lnTo>
                    <a:lnTo>
                      <a:pt x="657679" y="680357"/>
                    </a:lnTo>
                    <a:lnTo>
                      <a:pt x="657679" y="589643"/>
                    </a:lnTo>
                  </a:path>
                </a:pathLst>
              </a:custGeom>
              <a:solidFill>
                <a:srgbClr val="84947F"/>
              </a:solidFill>
            </p:spPr>
          </p:sp>
        </p:grpSp>
      </p:grpSp>
      <p:sp>
        <p:nvSpPr>
          <p:cNvPr id="13" name="TextBox 13"/>
          <p:cNvSpPr txBox="1"/>
          <p:nvPr/>
        </p:nvSpPr>
        <p:spPr>
          <a:xfrm>
            <a:off x="1505430" y="3747475"/>
            <a:ext cx="3793797" cy="326051"/>
          </a:xfrm>
          <a:prstGeom prst="rect">
            <a:avLst/>
          </a:prstGeom>
        </p:spPr>
        <p:txBody>
          <a:bodyPr lIns="0" tIns="0" rIns="0" bIns="0" rtlCol="0" anchor="t">
            <a:spAutoFit/>
          </a:bodyPr>
          <a:lstStyle/>
          <a:p>
            <a:pPr>
              <a:lnSpc>
                <a:spcPts val="2529"/>
              </a:lnSpc>
            </a:pPr>
            <a:r>
              <a:rPr lang="en-US" sz="2529">
                <a:latin typeface="Public Sans"/>
              </a:rPr>
              <a:t>SLURM for scheduling</a:t>
            </a:r>
          </a:p>
        </p:txBody>
      </p:sp>
      <p:grpSp>
        <p:nvGrpSpPr>
          <p:cNvPr id="14" name="Group 14"/>
          <p:cNvGrpSpPr/>
          <p:nvPr/>
        </p:nvGrpSpPr>
        <p:grpSpPr>
          <a:xfrm>
            <a:off x="706769" y="3623932"/>
            <a:ext cx="542513" cy="542513"/>
            <a:chOff x="0" y="0"/>
            <a:chExt cx="1085027" cy="1085027"/>
          </a:xfrm>
        </p:grpSpPr>
        <p:grpSp>
          <p:nvGrpSpPr>
            <p:cNvPr id="15" name="Group 15"/>
            <p:cNvGrpSpPr>
              <a:grpSpLocks noChangeAspect="1"/>
            </p:cNvGrpSpPr>
            <p:nvPr/>
          </p:nvGrpSpPr>
          <p:grpSpPr>
            <a:xfrm>
              <a:off x="0" y="0"/>
              <a:ext cx="1085027" cy="1085027"/>
              <a:chOff x="0" y="0"/>
              <a:chExt cx="1270000" cy="1270000"/>
            </a:xfrm>
          </p:grpSpPr>
          <p:sp>
            <p:nvSpPr>
              <p:cNvPr id="16" name="Freeform 16"/>
              <p:cNvSpPr/>
              <p:nvPr/>
            </p:nvSpPr>
            <p:spPr>
              <a:xfrm>
                <a:off x="0" y="0"/>
                <a:ext cx="1270000" cy="1270000"/>
              </a:xfrm>
              <a:custGeom>
                <a:avLst/>
                <a:gdLst/>
                <a:ahLst/>
                <a:cxnLst/>
                <a:rect l="l" t="t" r="r" b="b"/>
                <a:pathLst>
                  <a:path w="1270000" h="1270000">
                    <a:moveTo>
                      <a:pt x="1133929" y="635000"/>
                    </a:moveTo>
                    <a:cubicBezTo>
                      <a:pt x="1133929" y="910545"/>
                      <a:pt x="910545" y="1133929"/>
                      <a:pt x="635000" y="1133929"/>
                    </a:cubicBezTo>
                    <a:cubicBezTo>
                      <a:pt x="359455" y="1133929"/>
                      <a:pt x="136071" y="910545"/>
                      <a:pt x="136071" y="635000"/>
                    </a:cubicBezTo>
                    <a:cubicBezTo>
                      <a:pt x="136071" y="359455"/>
                      <a:pt x="359455" y="136071"/>
                      <a:pt x="635000" y="136071"/>
                    </a:cubicBezTo>
                    <a:cubicBezTo>
                      <a:pt x="910545" y="136071"/>
                      <a:pt x="1133929" y="359455"/>
                      <a:pt x="1133929" y="635000"/>
                    </a:cubicBezTo>
                    <a:close/>
                    <a:moveTo>
                      <a:pt x="612321" y="644389"/>
                    </a:moveTo>
                    <a:lnTo>
                      <a:pt x="875529" y="907596"/>
                    </a:lnTo>
                    <a:cubicBezTo>
                      <a:pt x="881223" y="913492"/>
                      <a:pt x="889655" y="915856"/>
                      <a:pt x="897584" y="913780"/>
                    </a:cubicBezTo>
                    <a:cubicBezTo>
                      <a:pt x="905513" y="911705"/>
                      <a:pt x="911705" y="905513"/>
                      <a:pt x="913780" y="897584"/>
                    </a:cubicBezTo>
                    <a:cubicBezTo>
                      <a:pt x="915856" y="889655"/>
                      <a:pt x="913492" y="881223"/>
                      <a:pt x="907596" y="875529"/>
                    </a:cubicBezTo>
                    <a:lnTo>
                      <a:pt x="657679" y="625611"/>
                    </a:lnTo>
                    <a:lnTo>
                      <a:pt x="657679" y="272143"/>
                    </a:lnTo>
                    <a:cubicBezTo>
                      <a:pt x="657623" y="259657"/>
                      <a:pt x="647486" y="249566"/>
                      <a:pt x="635000" y="249566"/>
                    </a:cubicBezTo>
                    <a:cubicBezTo>
                      <a:pt x="622514" y="249566"/>
                      <a:pt x="612377" y="259657"/>
                      <a:pt x="612321" y="272143"/>
                    </a:cubicBezTo>
                    <a:lnTo>
                      <a:pt x="612321" y="644389"/>
                    </a:lnTo>
                    <a:close/>
                    <a:moveTo>
                      <a:pt x="1270000" y="635000"/>
                    </a:moveTo>
                    <a:cubicBezTo>
                      <a:pt x="1270000" y="985701"/>
                      <a:pt x="985701" y="1270000"/>
                      <a:pt x="635000" y="1270000"/>
                    </a:cubicBezTo>
                    <a:cubicBezTo>
                      <a:pt x="284299" y="1270000"/>
                      <a:pt x="0" y="985701"/>
                      <a:pt x="0" y="635000"/>
                    </a:cubicBezTo>
                    <a:cubicBezTo>
                      <a:pt x="0" y="284299"/>
                      <a:pt x="284299" y="0"/>
                      <a:pt x="635000" y="0"/>
                    </a:cubicBezTo>
                    <a:cubicBezTo>
                      <a:pt x="985701" y="0"/>
                      <a:pt x="1270000" y="284299"/>
                      <a:pt x="1270000" y="635000"/>
                    </a:cubicBezTo>
                    <a:close/>
                    <a:moveTo>
                      <a:pt x="1179286" y="635000"/>
                    </a:moveTo>
                    <a:cubicBezTo>
                      <a:pt x="1179286" y="334418"/>
                      <a:pt x="935582" y="90714"/>
                      <a:pt x="635000" y="90714"/>
                    </a:cubicBezTo>
                    <a:cubicBezTo>
                      <a:pt x="334418" y="90714"/>
                      <a:pt x="90714" y="334418"/>
                      <a:pt x="90714" y="635000"/>
                    </a:cubicBezTo>
                    <a:cubicBezTo>
                      <a:pt x="90714" y="935582"/>
                      <a:pt x="334418" y="1179286"/>
                      <a:pt x="635000" y="1179286"/>
                    </a:cubicBezTo>
                    <a:cubicBezTo>
                      <a:pt x="935582" y="1179286"/>
                      <a:pt x="1179286" y="935582"/>
                      <a:pt x="1179286" y="635000"/>
                    </a:cubicBezTo>
                    <a:close/>
                  </a:path>
                </a:pathLst>
              </a:custGeom>
              <a:solidFill>
                <a:srgbClr val="84947F"/>
              </a:solidFill>
            </p:spPr>
          </p:sp>
        </p:grpSp>
      </p:grpSp>
      <p:sp>
        <p:nvSpPr>
          <p:cNvPr id="17" name="TextBox 17"/>
          <p:cNvSpPr txBox="1"/>
          <p:nvPr/>
        </p:nvSpPr>
        <p:spPr>
          <a:xfrm>
            <a:off x="1414090" y="5864453"/>
            <a:ext cx="3885137" cy="326051"/>
          </a:xfrm>
          <a:prstGeom prst="rect">
            <a:avLst/>
          </a:prstGeom>
        </p:spPr>
        <p:txBody>
          <a:bodyPr lIns="0" tIns="0" rIns="0" bIns="0" rtlCol="0" anchor="t">
            <a:spAutoFit/>
          </a:bodyPr>
          <a:lstStyle/>
          <a:p>
            <a:pPr>
              <a:lnSpc>
                <a:spcPts val="2529"/>
              </a:lnSpc>
            </a:pPr>
            <a:r>
              <a:rPr lang="en-US" sz="2529">
                <a:latin typeface="Public Sans"/>
              </a:rPr>
              <a:t>Nextflow to run containers</a:t>
            </a:r>
          </a:p>
        </p:txBody>
      </p:sp>
      <p:grpSp>
        <p:nvGrpSpPr>
          <p:cNvPr id="18" name="Group 18"/>
          <p:cNvGrpSpPr/>
          <p:nvPr/>
        </p:nvGrpSpPr>
        <p:grpSpPr>
          <a:xfrm>
            <a:off x="685801" y="5932160"/>
            <a:ext cx="584449" cy="584449"/>
            <a:chOff x="0" y="0"/>
            <a:chExt cx="1168898" cy="1168898"/>
          </a:xfrm>
        </p:grpSpPr>
        <p:grpSp>
          <p:nvGrpSpPr>
            <p:cNvPr id="19" name="Group 19"/>
            <p:cNvGrpSpPr>
              <a:grpSpLocks noChangeAspect="1"/>
            </p:cNvGrpSpPr>
            <p:nvPr/>
          </p:nvGrpSpPr>
          <p:grpSpPr>
            <a:xfrm>
              <a:off x="0" y="0"/>
              <a:ext cx="1168898" cy="1168898"/>
              <a:chOff x="0" y="0"/>
              <a:chExt cx="1270000" cy="1270000"/>
            </a:xfrm>
          </p:grpSpPr>
          <p:sp>
            <p:nvSpPr>
              <p:cNvPr id="20" name="Freeform 20"/>
              <p:cNvSpPr/>
              <p:nvPr/>
            </p:nvSpPr>
            <p:spPr>
              <a:xfrm>
                <a:off x="-6355" y="-2345"/>
                <a:ext cx="1254423" cy="1254749"/>
              </a:xfrm>
              <a:custGeom>
                <a:avLst/>
                <a:gdLst/>
                <a:ahLst/>
                <a:cxnLst/>
                <a:rect l="l" t="t" r="r" b="b"/>
                <a:pathLst>
                  <a:path w="1254423" h="1254749">
                    <a:moveTo>
                      <a:pt x="1161225" y="5325"/>
                    </a:moveTo>
                    <a:cubicBezTo>
                      <a:pt x="1183205" y="0"/>
                      <a:pt x="1219254" y="293"/>
                      <a:pt x="1235568" y="18806"/>
                    </a:cubicBezTo>
                    <a:cubicBezTo>
                      <a:pt x="1254130" y="35121"/>
                      <a:pt x="1254423" y="71218"/>
                      <a:pt x="1249392" y="93492"/>
                    </a:cubicBezTo>
                    <a:cubicBezTo>
                      <a:pt x="1239037" y="136477"/>
                      <a:pt x="1216177" y="172525"/>
                      <a:pt x="1189458" y="206717"/>
                    </a:cubicBezTo>
                    <a:cubicBezTo>
                      <a:pt x="1166012" y="236807"/>
                      <a:pt x="1142468" y="266847"/>
                      <a:pt x="1118924" y="296887"/>
                    </a:cubicBezTo>
                    <a:lnTo>
                      <a:pt x="1118826" y="296985"/>
                    </a:lnTo>
                    <a:lnTo>
                      <a:pt x="1118826" y="297034"/>
                    </a:lnTo>
                    <a:cubicBezTo>
                      <a:pt x="1082045" y="343926"/>
                      <a:pt x="1045313" y="390867"/>
                      <a:pt x="1008825" y="437857"/>
                    </a:cubicBezTo>
                    <a:cubicBezTo>
                      <a:pt x="1005525" y="442390"/>
                      <a:pt x="1004155" y="448045"/>
                      <a:pt x="1005015" y="453586"/>
                    </a:cubicBezTo>
                    <a:cubicBezTo>
                      <a:pt x="1010583" y="485775"/>
                      <a:pt x="1034664" y="618197"/>
                      <a:pt x="1058745" y="750961"/>
                    </a:cubicBezTo>
                    <a:cubicBezTo>
                      <a:pt x="1083510" y="887144"/>
                      <a:pt x="1108324" y="1023620"/>
                      <a:pt x="1113258" y="1052342"/>
                    </a:cubicBezTo>
                    <a:cubicBezTo>
                      <a:pt x="1114118" y="1057860"/>
                      <a:pt x="1112767" y="1063494"/>
                      <a:pt x="1109497" y="1068022"/>
                    </a:cubicBezTo>
                    <a:cubicBezTo>
                      <a:pt x="1094208" y="1086925"/>
                      <a:pt x="1078479" y="1105389"/>
                      <a:pt x="1062653" y="1123902"/>
                    </a:cubicBezTo>
                    <a:lnTo>
                      <a:pt x="1051760" y="1136748"/>
                    </a:lnTo>
                    <a:cubicBezTo>
                      <a:pt x="1042306" y="1147862"/>
                      <a:pt x="1027845" y="1153399"/>
                      <a:pt x="1013386" y="1151442"/>
                    </a:cubicBezTo>
                    <a:cubicBezTo>
                      <a:pt x="998927" y="1149485"/>
                      <a:pt x="986459" y="1140303"/>
                      <a:pt x="980298" y="1127077"/>
                    </a:cubicBezTo>
                    <a:lnTo>
                      <a:pt x="921195" y="999393"/>
                    </a:lnTo>
                    <a:lnTo>
                      <a:pt x="795367" y="728003"/>
                    </a:lnTo>
                    <a:cubicBezTo>
                      <a:pt x="789192" y="714447"/>
                      <a:pt x="777046" y="704547"/>
                      <a:pt x="762523" y="701232"/>
                    </a:cubicBezTo>
                    <a:cubicBezTo>
                      <a:pt x="748000" y="697918"/>
                      <a:pt x="732762" y="701568"/>
                      <a:pt x="721316" y="711103"/>
                    </a:cubicBezTo>
                    <a:lnTo>
                      <a:pt x="650685" y="769474"/>
                    </a:lnTo>
                    <a:cubicBezTo>
                      <a:pt x="560147" y="844370"/>
                      <a:pt x="469570" y="919219"/>
                      <a:pt x="378953" y="994020"/>
                    </a:cubicBezTo>
                    <a:cubicBezTo>
                      <a:pt x="373580" y="998074"/>
                      <a:pt x="371431" y="1001835"/>
                      <a:pt x="372994" y="1009406"/>
                    </a:cubicBezTo>
                    <a:cubicBezTo>
                      <a:pt x="379393" y="1042133"/>
                      <a:pt x="384620" y="1079500"/>
                      <a:pt x="389797" y="1116672"/>
                    </a:cubicBezTo>
                    <a:cubicBezTo>
                      <a:pt x="394487" y="1150376"/>
                      <a:pt x="399176" y="1183885"/>
                      <a:pt x="404695" y="1213583"/>
                    </a:cubicBezTo>
                    <a:cubicBezTo>
                      <a:pt x="405605" y="1218031"/>
                      <a:pt x="404840" y="1222658"/>
                      <a:pt x="402546" y="1226576"/>
                    </a:cubicBezTo>
                    <a:cubicBezTo>
                      <a:pt x="402132" y="1227148"/>
                      <a:pt x="401675" y="1227686"/>
                      <a:pt x="401178" y="1228188"/>
                    </a:cubicBezTo>
                    <a:lnTo>
                      <a:pt x="400543" y="1228921"/>
                    </a:lnTo>
                    <a:cubicBezTo>
                      <a:pt x="378466" y="1251783"/>
                      <a:pt x="342866" y="1254750"/>
                      <a:pt x="317310" y="1235857"/>
                    </a:cubicBezTo>
                    <a:cubicBezTo>
                      <a:pt x="312080" y="1231697"/>
                      <a:pt x="308135" y="1226143"/>
                      <a:pt x="305928" y="1219835"/>
                    </a:cubicBezTo>
                    <a:lnTo>
                      <a:pt x="236811" y="1045064"/>
                    </a:lnTo>
                    <a:cubicBezTo>
                      <a:pt x="231846" y="1032514"/>
                      <a:pt x="221910" y="1022577"/>
                      <a:pt x="209360" y="1017612"/>
                    </a:cubicBezTo>
                    <a:lnTo>
                      <a:pt x="34686" y="948495"/>
                    </a:lnTo>
                    <a:cubicBezTo>
                      <a:pt x="28294" y="946249"/>
                      <a:pt x="22682" y="942213"/>
                      <a:pt x="18518" y="936870"/>
                    </a:cubicBezTo>
                    <a:cubicBezTo>
                      <a:pt x="0" y="911277"/>
                      <a:pt x="2947" y="875997"/>
                      <a:pt x="25454" y="853831"/>
                    </a:cubicBezTo>
                    <a:lnTo>
                      <a:pt x="26235" y="853147"/>
                    </a:lnTo>
                    <a:cubicBezTo>
                      <a:pt x="26723" y="852670"/>
                      <a:pt x="27246" y="852229"/>
                      <a:pt x="27798" y="851828"/>
                    </a:cubicBezTo>
                    <a:cubicBezTo>
                      <a:pt x="31730" y="849523"/>
                      <a:pt x="36377" y="848757"/>
                      <a:pt x="40840" y="849679"/>
                    </a:cubicBezTo>
                    <a:cubicBezTo>
                      <a:pt x="69904" y="855052"/>
                      <a:pt x="102631" y="859595"/>
                      <a:pt x="135602" y="864187"/>
                    </a:cubicBezTo>
                    <a:cubicBezTo>
                      <a:pt x="173507" y="869413"/>
                      <a:pt x="211655" y="874640"/>
                      <a:pt x="245017" y="881380"/>
                    </a:cubicBezTo>
                    <a:cubicBezTo>
                      <a:pt x="252540" y="882602"/>
                      <a:pt x="256008" y="880745"/>
                      <a:pt x="260404" y="875421"/>
                    </a:cubicBezTo>
                    <a:cubicBezTo>
                      <a:pt x="289712" y="839763"/>
                      <a:pt x="408066" y="696742"/>
                      <a:pt x="492912" y="594214"/>
                    </a:cubicBezTo>
                    <a:lnTo>
                      <a:pt x="543272" y="533352"/>
                    </a:lnTo>
                    <a:cubicBezTo>
                      <a:pt x="552827" y="521913"/>
                      <a:pt x="556489" y="506668"/>
                      <a:pt x="553173" y="492138"/>
                    </a:cubicBezTo>
                    <a:cubicBezTo>
                      <a:pt x="549857" y="477607"/>
                      <a:pt x="539943" y="465461"/>
                      <a:pt x="526371" y="459301"/>
                    </a:cubicBezTo>
                    <a:lnTo>
                      <a:pt x="254005" y="333082"/>
                    </a:lnTo>
                    <a:lnTo>
                      <a:pt x="127298" y="274418"/>
                    </a:lnTo>
                    <a:cubicBezTo>
                      <a:pt x="114017" y="268306"/>
                      <a:pt x="104787" y="255823"/>
                      <a:pt x="102836" y="241333"/>
                    </a:cubicBezTo>
                    <a:cubicBezTo>
                      <a:pt x="100884" y="226844"/>
                      <a:pt x="106484" y="212364"/>
                      <a:pt x="117675" y="202956"/>
                    </a:cubicBezTo>
                    <a:cubicBezTo>
                      <a:pt x="126321" y="195727"/>
                      <a:pt x="134918" y="188400"/>
                      <a:pt x="143515" y="181073"/>
                    </a:cubicBezTo>
                    <a:cubicBezTo>
                      <a:pt x="157680" y="169008"/>
                      <a:pt x="171895" y="156943"/>
                      <a:pt x="186353" y="145220"/>
                    </a:cubicBezTo>
                    <a:cubicBezTo>
                      <a:pt x="190878" y="141945"/>
                      <a:pt x="196515" y="140593"/>
                      <a:pt x="202033" y="141459"/>
                    </a:cubicBezTo>
                    <a:cubicBezTo>
                      <a:pt x="236127" y="147272"/>
                      <a:pt x="419545" y="180536"/>
                      <a:pt x="575852" y="208915"/>
                    </a:cubicBezTo>
                    <a:lnTo>
                      <a:pt x="575950" y="208915"/>
                    </a:lnTo>
                    <a:cubicBezTo>
                      <a:pt x="681507" y="228112"/>
                      <a:pt x="774754" y="245013"/>
                      <a:pt x="801131" y="249702"/>
                    </a:cubicBezTo>
                    <a:cubicBezTo>
                      <a:pt x="806658" y="250425"/>
                      <a:pt x="812257" y="249086"/>
                      <a:pt x="816859" y="245941"/>
                    </a:cubicBezTo>
                    <a:lnTo>
                      <a:pt x="907078" y="175260"/>
                    </a:lnTo>
                    <a:cubicBezTo>
                      <a:pt x="953970" y="138528"/>
                      <a:pt x="1000912" y="101747"/>
                      <a:pt x="1047950" y="65259"/>
                    </a:cubicBezTo>
                    <a:cubicBezTo>
                      <a:pt x="1082143" y="38589"/>
                      <a:pt x="1118240" y="15680"/>
                      <a:pt x="1161176" y="5325"/>
                    </a:cubicBezTo>
                    <a:lnTo>
                      <a:pt x="1161225" y="5325"/>
                    </a:lnTo>
                    <a:moveTo>
                      <a:pt x="1056547" y="246576"/>
                    </a:moveTo>
                    <a:cubicBezTo>
                      <a:pt x="1056547" y="233087"/>
                      <a:pt x="1045613" y="222153"/>
                      <a:pt x="1032124" y="222153"/>
                    </a:cubicBezTo>
                    <a:cubicBezTo>
                      <a:pt x="1018636" y="222153"/>
                      <a:pt x="1007701" y="233087"/>
                      <a:pt x="1007701" y="246576"/>
                    </a:cubicBezTo>
                    <a:lnTo>
                      <a:pt x="1007701" y="295422"/>
                    </a:lnTo>
                    <a:cubicBezTo>
                      <a:pt x="1007701" y="308910"/>
                      <a:pt x="1018636" y="319845"/>
                      <a:pt x="1032124" y="319845"/>
                    </a:cubicBezTo>
                    <a:cubicBezTo>
                      <a:pt x="1045613" y="319845"/>
                      <a:pt x="1056547" y="308910"/>
                      <a:pt x="1056547" y="295422"/>
                    </a:cubicBezTo>
                    <a:lnTo>
                      <a:pt x="1056547" y="246576"/>
                    </a:lnTo>
                    <a:moveTo>
                      <a:pt x="934432" y="319845"/>
                    </a:moveTo>
                    <a:cubicBezTo>
                      <a:pt x="920943" y="319845"/>
                      <a:pt x="910009" y="330780"/>
                      <a:pt x="910009" y="344268"/>
                    </a:cubicBezTo>
                    <a:lnTo>
                      <a:pt x="910009" y="393114"/>
                    </a:lnTo>
                    <a:cubicBezTo>
                      <a:pt x="910009" y="406603"/>
                      <a:pt x="920943" y="417537"/>
                      <a:pt x="934432" y="417537"/>
                    </a:cubicBezTo>
                    <a:cubicBezTo>
                      <a:pt x="947920" y="417537"/>
                      <a:pt x="958855" y="406603"/>
                      <a:pt x="958855" y="393114"/>
                    </a:cubicBezTo>
                    <a:lnTo>
                      <a:pt x="958855" y="344268"/>
                    </a:lnTo>
                    <a:cubicBezTo>
                      <a:pt x="958855" y="337791"/>
                      <a:pt x="956282" y="331579"/>
                      <a:pt x="951702" y="326998"/>
                    </a:cubicBezTo>
                    <a:cubicBezTo>
                      <a:pt x="947121" y="322418"/>
                      <a:pt x="940909" y="319845"/>
                      <a:pt x="934432" y="319845"/>
                    </a:cubicBezTo>
                    <a:moveTo>
                      <a:pt x="861163" y="441960"/>
                    </a:moveTo>
                    <a:cubicBezTo>
                      <a:pt x="861163" y="428472"/>
                      <a:pt x="850228" y="417537"/>
                      <a:pt x="836740" y="417537"/>
                    </a:cubicBezTo>
                    <a:cubicBezTo>
                      <a:pt x="823251" y="417537"/>
                      <a:pt x="812317" y="428472"/>
                      <a:pt x="812317" y="441960"/>
                    </a:cubicBezTo>
                    <a:lnTo>
                      <a:pt x="812317" y="490807"/>
                    </a:lnTo>
                    <a:cubicBezTo>
                      <a:pt x="812317" y="504295"/>
                      <a:pt x="823251" y="515230"/>
                      <a:pt x="836740" y="515230"/>
                    </a:cubicBezTo>
                    <a:cubicBezTo>
                      <a:pt x="850228" y="515230"/>
                      <a:pt x="861163" y="504295"/>
                      <a:pt x="861163" y="490807"/>
                    </a:cubicBezTo>
                    <a:lnTo>
                      <a:pt x="861163" y="441960"/>
                    </a:lnTo>
                  </a:path>
                </a:pathLst>
              </a:custGeom>
              <a:solidFill>
                <a:srgbClr val="84947F"/>
              </a:solidFill>
            </p:spPr>
          </p:sp>
        </p:grpSp>
      </p:grpSp>
      <p:sp>
        <p:nvSpPr>
          <p:cNvPr id="21" name="TextBox 21"/>
          <p:cNvSpPr txBox="1"/>
          <p:nvPr/>
        </p:nvSpPr>
        <p:spPr>
          <a:xfrm>
            <a:off x="6977079" y="2433707"/>
            <a:ext cx="3793797" cy="326051"/>
          </a:xfrm>
          <a:prstGeom prst="rect">
            <a:avLst/>
          </a:prstGeom>
        </p:spPr>
        <p:txBody>
          <a:bodyPr lIns="0" tIns="0" rIns="0" bIns="0" rtlCol="0" anchor="t">
            <a:spAutoFit/>
          </a:bodyPr>
          <a:lstStyle/>
          <a:p>
            <a:pPr>
              <a:lnSpc>
                <a:spcPts val="2529"/>
              </a:lnSpc>
            </a:pPr>
            <a:r>
              <a:rPr lang="en-US" sz="2529">
                <a:latin typeface="Public Sans"/>
              </a:rPr>
              <a:t>Two-factor authentication</a:t>
            </a:r>
          </a:p>
        </p:txBody>
      </p:sp>
      <p:grpSp>
        <p:nvGrpSpPr>
          <p:cNvPr id="22" name="Group 22"/>
          <p:cNvGrpSpPr/>
          <p:nvPr/>
        </p:nvGrpSpPr>
        <p:grpSpPr>
          <a:xfrm>
            <a:off x="6157452" y="2506092"/>
            <a:ext cx="603137" cy="603137"/>
            <a:chOff x="0" y="0"/>
            <a:chExt cx="1206274" cy="1206274"/>
          </a:xfrm>
        </p:grpSpPr>
        <p:grpSp>
          <p:nvGrpSpPr>
            <p:cNvPr id="23" name="Group 23"/>
            <p:cNvGrpSpPr>
              <a:grpSpLocks noChangeAspect="1"/>
            </p:cNvGrpSpPr>
            <p:nvPr/>
          </p:nvGrpSpPr>
          <p:grpSpPr>
            <a:xfrm>
              <a:off x="0" y="0"/>
              <a:ext cx="1206274" cy="1206274"/>
              <a:chOff x="0" y="0"/>
              <a:chExt cx="1270000" cy="1270000"/>
            </a:xfrm>
          </p:grpSpPr>
          <p:sp>
            <p:nvSpPr>
              <p:cNvPr id="24" name="Freeform 24"/>
              <p:cNvSpPr/>
              <p:nvPr/>
            </p:nvSpPr>
            <p:spPr>
              <a:xfrm>
                <a:off x="12566" y="35239"/>
                <a:ext cx="1235232" cy="1235270"/>
              </a:xfrm>
              <a:custGeom>
                <a:avLst/>
                <a:gdLst/>
                <a:ahLst/>
                <a:cxnLst/>
                <a:rect l="l" t="t" r="r" b="b"/>
                <a:pathLst>
                  <a:path w="1235232" h="1235270">
                    <a:moveTo>
                      <a:pt x="1085848" y="1040496"/>
                    </a:moveTo>
                    <a:cubicBezTo>
                      <a:pt x="1085921" y="1024244"/>
                      <a:pt x="1077292" y="1009194"/>
                      <a:pt x="1063228" y="1001047"/>
                    </a:cubicBezTo>
                    <a:cubicBezTo>
                      <a:pt x="1049165" y="992899"/>
                      <a:pt x="1031817" y="992899"/>
                      <a:pt x="1017753" y="1001047"/>
                    </a:cubicBezTo>
                    <a:cubicBezTo>
                      <a:pt x="1003690" y="1009194"/>
                      <a:pt x="995061" y="1024244"/>
                      <a:pt x="995134" y="1040496"/>
                    </a:cubicBezTo>
                    <a:cubicBezTo>
                      <a:pt x="995245" y="1065467"/>
                      <a:pt x="1015520" y="1085651"/>
                      <a:pt x="1040491" y="1085651"/>
                    </a:cubicBezTo>
                    <a:cubicBezTo>
                      <a:pt x="1065462" y="1085651"/>
                      <a:pt x="1085736" y="1065467"/>
                      <a:pt x="1085848" y="1040496"/>
                    </a:cubicBezTo>
                    <a:close/>
                    <a:moveTo>
                      <a:pt x="717729" y="461195"/>
                    </a:moveTo>
                    <a:cubicBezTo>
                      <a:pt x="751333" y="335950"/>
                      <a:pt x="715520" y="202293"/>
                      <a:pt x="623795" y="110630"/>
                    </a:cubicBezTo>
                    <a:cubicBezTo>
                      <a:pt x="551788" y="38455"/>
                      <a:pt x="452678" y="0"/>
                      <a:pt x="350835" y="4721"/>
                    </a:cubicBezTo>
                    <a:cubicBezTo>
                      <a:pt x="315910" y="6308"/>
                      <a:pt x="304118" y="47583"/>
                      <a:pt x="328837" y="72303"/>
                    </a:cubicBezTo>
                    <a:lnTo>
                      <a:pt x="507771" y="251191"/>
                    </a:lnTo>
                    <a:cubicBezTo>
                      <a:pt x="519904" y="263342"/>
                      <a:pt x="524135" y="281303"/>
                      <a:pt x="518702" y="297592"/>
                    </a:cubicBezTo>
                    <a:lnTo>
                      <a:pt x="470624" y="441918"/>
                    </a:lnTo>
                    <a:cubicBezTo>
                      <a:pt x="466098" y="455460"/>
                      <a:pt x="455461" y="466080"/>
                      <a:pt x="441913" y="470584"/>
                    </a:cubicBezTo>
                    <a:lnTo>
                      <a:pt x="297586" y="518708"/>
                    </a:lnTo>
                    <a:cubicBezTo>
                      <a:pt x="281289" y="524129"/>
                      <a:pt x="263327" y="519880"/>
                      <a:pt x="251186" y="507731"/>
                    </a:cubicBezTo>
                    <a:lnTo>
                      <a:pt x="72252" y="328843"/>
                    </a:lnTo>
                    <a:cubicBezTo>
                      <a:pt x="47578" y="304169"/>
                      <a:pt x="6303" y="315916"/>
                      <a:pt x="4715" y="350841"/>
                    </a:cubicBezTo>
                    <a:cubicBezTo>
                      <a:pt x="0" y="452683"/>
                      <a:pt x="38454" y="551790"/>
                      <a:pt x="110624" y="623800"/>
                    </a:cubicBezTo>
                    <a:cubicBezTo>
                      <a:pt x="202287" y="715525"/>
                      <a:pt x="335944" y="751339"/>
                      <a:pt x="461189" y="717735"/>
                    </a:cubicBezTo>
                    <a:lnTo>
                      <a:pt x="908320" y="1164956"/>
                    </a:lnTo>
                    <a:cubicBezTo>
                      <a:pt x="979278" y="1235271"/>
                      <a:pt x="1093725" y="1235005"/>
                      <a:pt x="1164356" y="1164361"/>
                    </a:cubicBezTo>
                    <a:cubicBezTo>
                      <a:pt x="1234986" y="1093718"/>
                      <a:pt x="1235232" y="979272"/>
                      <a:pt x="1164905" y="908326"/>
                    </a:cubicBezTo>
                    <a:lnTo>
                      <a:pt x="717729" y="461195"/>
                    </a:lnTo>
                    <a:close/>
                    <a:moveTo>
                      <a:pt x="949777" y="1040496"/>
                    </a:moveTo>
                    <a:cubicBezTo>
                      <a:pt x="949631" y="1007991"/>
                      <a:pt x="966889" y="977892"/>
                      <a:pt x="995016" y="961597"/>
                    </a:cubicBezTo>
                    <a:cubicBezTo>
                      <a:pt x="1023143" y="945302"/>
                      <a:pt x="1057839" y="945302"/>
                      <a:pt x="1085965" y="961597"/>
                    </a:cubicBezTo>
                    <a:cubicBezTo>
                      <a:pt x="1114092" y="977892"/>
                      <a:pt x="1131350" y="1007991"/>
                      <a:pt x="1131205" y="1040496"/>
                    </a:cubicBezTo>
                    <a:cubicBezTo>
                      <a:pt x="1130982" y="1090438"/>
                      <a:pt x="1090433" y="1130806"/>
                      <a:pt x="1040491" y="1130806"/>
                    </a:cubicBezTo>
                    <a:cubicBezTo>
                      <a:pt x="990549" y="1130806"/>
                      <a:pt x="950000" y="1090438"/>
                      <a:pt x="949777" y="1040496"/>
                    </a:cubicBezTo>
                    <a:close/>
                  </a:path>
                </a:pathLst>
              </a:custGeom>
              <a:solidFill>
                <a:srgbClr val="84947F"/>
              </a:solidFill>
            </p:spPr>
          </p:sp>
        </p:grpSp>
      </p:grpSp>
      <p:sp>
        <p:nvSpPr>
          <p:cNvPr id="25" name="TextBox 25"/>
          <p:cNvSpPr txBox="1"/>
          <p:nvPr/>
        </p:nvSpPr>
        <p:spPr>
          <a:xfrm>
            <a:off x="6885740" y="4706764"/>
            <a:ext cx="3885137" cy="326051"/>
          </a:xfrm>
          <a:prstGeom prst="rect">
            <a:avLst/>
          </a:prstGeom>
        </p:spPr>
        <p:txBody>
          <a:bodyPr lIns="0" tIns="0" rIns="0" bIns="0" rtlCol="0" anchor="t">
            <a:spAutoFit/>
          </a:bodyPr>
          <a:lstStyle/>
          <a:p>
            <a:pPr>
              <a:lnSpc>
                <a:spcPts val="2529"/>
              </a:lnSpc>
            </a:pPr>
            <a:r>
              <a:rPr lang="en-US" sz="2529">
                <a:latin typeface="Public Sans"/>
              </a:rPr>
              <a:t>Bastion Server (Guacamole)</a:t>
            </a:r>
          </a:p>
        </p:txBody>
      </p:sp>
      <p:grpSp>
        <p:nvGrpSpPr>
          <p:cNvPr id="26" name="Group 26"/>
          <p:cNvGrpSpPr/>
          <p:nvPr/>
        </p:nvGrpSpPr>
        <p:grpSpPr>
          <a:xfrm>
            <a:off x="6229781" y="4736613"/>
            <a:ext cx="458479" cy="637884"/>
            <a:chOff x="0" y="0"/>
            <a:chExt cx="916957" cy="1275767"/>
          </a:xfrm>
        </p:grpSpPr>
        <p:grpSp>
          <p:nvGrpSpPr>
            <p:cNvPr id="27" name="Group 27"/>
            <p:cNvGrpSpPr>
              <a:grpSpLocks noChangeAspect="1"/>
            </p:cNvGrpSpPr>
            <p:nvPr/>
          </p:nvGrpSpPr>
          <p:grpSpPr>
            <a:xfrm>
              <a:off x="0" y="0"/>
              <a:ext cx="916957" cy="1275767"/>
              <a:chOff x="0" y="0"/>
              <a:chExt cx="1270000" cy="1766957"/>
            </a:xfrm>
          </p:grpSpPr>
          <p:sp>
            <p:nvSpPr>
              <p:cNvPr id="28" name="Freeform 28"/>
              <p:cNvSpPr/>
              <p:nvPr/>
            </p:nvSpPr>
            <p:spPr>
              <a:xfrm>
                <a:off x="-42849" y="0"/>
                <a:ext cx="1349844" cy="1767045"/>
              </a:xfrm>
              <a:custGeom>
                <a:avLst/>
                <a:gdLst/>
                <a:ahLst/>
                <a:cxnLst/>
                <a:rect l="l" t="t" r="r" b="b"/>
                <a:pathLst>
                  <a:path w="1349844" h="1767045">
                    <a:moveTo>
                      <a:pt x="48260" y="683591"/>
                    </a:moveTo>
                    <a:cubicBezTo>
                      <a:pt x="0" y="321697"/>
                      <a:pt x="281609" y="0"/>
                      <a:pt x="646817" y="0"/>
                    </a:cubicBezTo>
                    <a:lnTo>
                      <a:pt x="703083" y="0"/>
                    </a:lnTo>
                    <a:cubicBezTo>
                      <a:pt x="1068236" y="0"/>
                      <a:pt x="1349845" y="321641"/>
                      <a:pt x="1301640" y="683591"/>
                    </a:cubicBezTo>
                    <a:cubicBezTo>
                      <a:pt x="1288895" y="779116"/>
                      <a:pt x="1257748" y="871262"/>
                      <a:pt x="1209924" y="954930"/>
                    </a:cubicBezTo>
                    <a:lnTo>
                      <a:pt x="1094796" y="1156418"/>
                    </a:lnTo>
                    <a:cubicBezTo>
                      <a:pt x="1074174" y="1192501"/>
                      <a:pt x="1035804" y="1214772"/>
                      <a:pt x="994245" y="1214783"/>
                    </a:cubicBezTo>
                    <a:lnTo>
                      <a:pt x="355656" y="1214783"/>
                    </a:lnTo>
                    <a:cubicBezTo>
                      <a:pt x="314076" y="1214792"/>
                      <a:pt x="275681" y="1192518"/>
                      <a:pt x="255049" y="1156418"/>
                    </a:cubicBezTo>
                    <a:lnTo>
                      <a:pt x="139921" y="954930"/>
                    </a:lnTo>
                    <a:cubicBezTo>
                      <a:pt x="92123" y="871275"/>
                      <a:pt x="60995" y="779148"/>
                      <a:pt x="48260" y="683647"/>
                    </a:cubicBezTo>
                    <a:close/>
                    <a:moveTo>
                      <a:pt x="718876" y="334783"/>
                    </a:moveTo>
                    <a:cubicBezTo>
                      <a:pt x="712476" y="331224"/>
                      <a:pt x="704925" y="330353"/>
                      <a:pt x="697883" y="332362"/>
                    </a:cubicBezTo>
                    <a:cubicBezTo>
                      <a:pt x="690841" y="334371"/>
                      <a:pt x="684886" y="339095"/>
                      <a:pt x="681328" y="345495"/>
                    </a:cubicBezTo>
                    <a:lnTo>
                      <a:pt x="588839" y="511976"/>
                    </a:lnTo>
                    <a:cubicBezTo>
                      <a:pt x="574596" y="537634"/>
                      <a:pt x="574994" y="568914"/>
                      <a:pt x="589885" y="594202"/>
                    </a:cubicBezTo>
                    <a:cubicBezTo>
                      <a:pt x="604776" y="619490"/>
                      <a:pt x="631937" y="635010"/>
                      <a:pt x="661284" y="635000"/>
                    </a:cubicBezTo>
                    <a:lnTo>
                      <a:pt x="695298" y="635000"/>
                    </a:lnTo>
                    <a:cubicBezTo>
                      <a:pt x="705042" y="635012"/>
                      <a:pt x="714058" y="640160"/>
                      <a:pt x="719021" y="648546"/>
                    </a:cubicBezTo>
                    <a:cubicBezTo>
                      <a:pt x="723985" y="656932"/>
                      <a:pt x="724160" y="667313"/>
                      <a:pt x="719483" y="675861"/>
                    </a:cubicBezTo>
                    <a:lnTo>
                      <a:pt x="598391" y="897835"/>
                    </a:lnTo>
                    <a:cubicBezTo>
                      <a:pt x="593604" y="906500"/>
                      <a:pt x="593818" y="917064"/>
                      <a:pt x="598954" y="925527"/>
                    </a:cubicBezTo>
                    <a:cubicBezTo>
                      <a:pt x="604089" y="933990"/>
                      <a:pt x="613361" y="939059"/>
                      <a:pt x="623257" y="938814"/>
                    </a:cubicBezTo>
                    <a:cubicBezTo>
                      <a:pt x="633154" y="938568"/>
                      <a:pt x="642162" y="933046"/>
                      <a:pt x="646872" y="924339"/>
                    </a:cubicBezTo>
                    <a:lnTo>
                      <a:pt x="767964" y="702255"/>
                    </a:lnTo>
                    <a:cubicBezTo>
                      <a:pt x="781950" y="676600"/>
                      <a:pt x="781384" y="645474"/>
                      <a:pt x="766474" y="620345"/>
                    </a:cubicBezTo>
                    <a:cubicBezTo>
                      <a:pt x="751565" y="595216"/>
                      <a:pt x="724517" y="579802"/>
                      <a:pt x="695298" y="579783"/>
                    </a:cubicBezTo>
                    <a:lnTo>
                      <a:pt x="661229" y="579783"/>
                    </a:lnTo>
                    <a:cubicBezTo>
                      <a:pt x="651444" y="579783"/>
                      <a:pt x="642390" y="574605"/>
                      <a:pt x="637430" y="566171"/>
                    </a:cubicBezTo>
                    <a:cubicBezTo>
                      <a:pt x="632469" y="557737"/>
                      <a:pt x="632343" y="547307"/>
                      <a:pt x="637099" y="538756"/>
                    </a:cubicBezTo>
                    <a:lnTo>
                      <a:pt x="729588" y="372331"/>
                    </a:lnTo>
                    <a:cubicBezTo>
                      <a:pt x="733147" y="365931"/>
                      <a:pt x="734017" y="358380"/>
                      <a:pt x="732008" y="351338"/>
                    </a:cubicBezTo>
                    <a:cubicBezTo>
                      <a:pt x="729999" y="344297"/>
                      <a:pt x="725275" y="338341"/>
                      <a:pt x="718876" y="334783"/>
                    </a:cubicBezTo>
                    <a:close/>
                    <a:moveTo>
                      <a:pt x="346545" y="1325217"/>
                    </a:moveTo>
                    <a:cubicBezTo>
                      <a:pt x="346545" y="1294722"/>
                      <a:pt x="371266" y="1270000"/>
                      <a:pt x="401762" y="1270000"/>
                    </a:cubicBezTo>
                    <a:lnTo>
                      <a:pt x="953936" y="1270000"/>
                    </a:lnTo>
                    <a:cubicBezTo>
                      <a:pt x="973722" y="1269912"/>
                      <a:pt x="992043" y="1280417"/>
                      <a:pt x="1001962" y="1297537"/>
                    </a:cubicBezTo>
                    <a:cubicBezTo>
                      <a:pt x="1011881" y="1314658"/>
                      <a:pt x="1011881" y="1335777"/>
                      <a:pt x="1001962" y="1352898"/>
                    </a:cubicBezTo>
                    <a:cubicBezTo>
                      <a:pt x="992043" y="1370018"/>
                      <a:pt x="973722" y="1380523"/>
                      <a:pt x="953936" y="1380435"/>
                    </a:cubicBezTo>
                    <a:lnTo>
                      <a:pt x="401762" y="1380435"/>
                    </a:lnTo>
                    <a:cubicBezTo>
                      <a:pt x="387117" y="1380435"/>
                      <a:pt x="373073" y="1374617"/>
                      <a:pt x="362717" y="1364262"/>
                    </a:cubicBezTo>
                    <a:cubicBezTo>
                      <a:pt x="352362" y="1353907"/>
                      <a:pt x="346545" y="1339862"/>
                      <a:pt x="346545" y="1325217"/>
                    </a:cubicBezTo>
                    <a:close/>
                    <a:moveTo>
                      <a:pt x="456979" y="1435652"/>
                    </a:moveTo>
                    <a:cubicBezTo>
                      <a:pt x="437193" y="1435564"/>
                      <a:pt x="418872" y="1446069"/>
                      <a:pt x="408954" y="1463189"/>
                    </a:cubicBezTo>
                    <a:cubicBezTo>
                      <a:pt x="399035" y="1480310"/>
                      <a:pt x="399035" y="1501429"/>
                      <a:pt x="408954" y="1518550"/>
                    </a:cubicBezTo>
                    <a:cubicBezTo>
                      <a:pt x="418872" y="1535670"/>
                      <a:pt x="437193" y="1546175"/>
                      <a:pt x="456979" y="1546087"/>
                    </a:cubicBezTo>
                    <a:lnTo>
                      <a:pt x="898719" y="1546087"/>
                    </a:lnTo>
                    <a:cubicBezTo>
                      <a:pt x="918505" y="1546175"/>
                      <a:pt x="936826" y="1535670"/>
                      <a:pt x="946744" y="1518550"/>
                    </a:cubicBezTo>
                    <a:cubicBezTo>
                      <a:pt x="956663" y="1501429"/>
                      <a:pt x="956663" y="1480310"/>
                      <a:pt x="946744" y="1463189"/>
                    </a:cubicBezTo>
                    <a:cubicBezTo>
                      <a:pt x="936826" y="1446069"/>
                      <a:pt x="918505" y="1435564"/>
                      <a:pt x="898719" y="1435652"/>
                    </a:cubicBezTo>
                    <a:lnTo>
                      <a:pt x="456979" y="1435652"/>
                    </a:lnTo>
                    <a:close/>
                    <a:moveTo>
                      <a:pt x="458802" y="1601304"/>
                    </a:moveTo>
                    <a:cubicBezTo>
                      <a:pt x="458378" y="1601315"/>
                      <a:pt x="457984" y="1601529"/>
                      <a:pt x="457744" y="1601878"/>
                    </a:cubicBezTo>
                    <a:cubicBezTo>
                      <a:pt x="457504" y="1602228"/>
                      <a:pt x="457445" y="1602671"/>
                      <a:pt x="457587" y="1603071"/>
                    </a:cubicBezTo>
                    <a:lnTo>
                      <a:pt x="459796" y="1609808"/>
                    </a:lnTo>
                    <a:cubicBezTo>
                      <a:pt x="491047" y="1703700"/>
                      <a:pt x="578892" y="1767045"/>
                      <a:pt x="677849" y="1767045"/>
                    </a:cubicBezTo>
                    <a:cubicBezTo>
                      <a:pt x="776806" y="1767045"/>
                      <a:pt x="864651" y="1703700"/>
                      <a:pt x="895902" y="1609808"/>
                    </a:cubicBezTo>
                    <a:lnTo>
                      <a:pt x="898111" y="1603071"/>
                    </a:lnTo>
                    <a:cubicBezTo>
                      <a:pt x="898256" y="1602662"/>
                      <a:pt x="898191" y="1602208"/>
                      <a:pt x="897938" y="1601856"/>
                    </a:cubicBezTo>
                    <a:cubicBezTo>
                      <a:pt x="897685" y="1601504"/>
                      <a:pt x="897275" y="1601298"/>
                      <a:pt x="896841" y="1601304"/>
                    </a:cubicBezTo>
                    <a:lnTo>
                      <a:pt x="458857" y="1601304"/>
                    </a:lnTo>
                    <a:close/>
                  </a:path>
                </a:pathLst>
              </a:custGeom>
              <a:solidFill>
                <a:srgbClr val="84947F"/>
              </a:solidFill>
            </p:spPr>
          </p:sp>
        </p:grpSp>
      </p:grpSp>
      <p:sp>
        <p:nvSpPr>
          <p:cNvPr id="29" name="TextBox 29"/>
          <p:cNvSpPr txBox="1"/>
          <p:nvPr/>
        </p:nvSpPr>
        <p:spPr>
          <a:xfrm>
            <a:off x="6977079" y="3579652"/>
            <a:ext cx="4169387" cy="646652"/>
          </a:xfrm>
          <a:prstGeom prst="rect">
            <a:avLst/>
          </a:prstGeom>
        </p:spPr>
        <p:txBody>
          <a:bodyPr lIns="0" tIns="0" rIns="0" bIns="0" rtlCol="0" anchor="t">
            <a:spAutoFit/>
          </a:bodyPr>
          <a:lstStyle/>
          <a:p>
            <a:pPr>
              <a:lnSpc>
                <a:spcPts val="2529"/>
              </a:lnSpc>
            </a:pPr>
            <a:r>
              <a:rPr lang="en-US" sz="2529">
                <a:latin typeface="Public Sans"/>
              </a:rPr>
              <a:t>Combination of S3 and CEPH for storage</a:t>
            </a:r>
          </a:p>
        </p:txBody>
      </p:sp>
      <p:grpSp>
        <p:nvGrpSpPr>
          <p:cNvPr id="30" name="Group 30"/>
          <p:cNvGrpSpPr/>
          <p:nvPr/>
        </p:nvGrpSpPr>
        <p:grpSpPr>
          <a:xfrm>
            <a:off x="6283422" y="3616142"/>
            <a:ext cx="332509" cy="623453"/>
            <a:chOff x="0" y="0"/>
            <a:chExt cx="665017" cy="1246906"/>
          </a:xfrm>
        </p:grpSpPr>
        <p:grpSp>
          <p:nvGrpSpPr>
            <p:cNvPr id="31" name="Group 31"/>
            <p:cNvGrpSpPr>
              <a:grpSpLocks noChangeAspect="1"/>
            </p:cNvGrpSpPr>
            <p:nvPr/>
          </p:nvGrpSpPr>
          <p:grpSpPr>
            <a:xfrm>
              <a:off x="0" y="0"/>
              <a:ext cx="665017" cy="1246906"/>
              <a:chOff x="0" y="0"/>
              <a:chExt cx="1270000" cy="2381250"/>
            </a:xfrm>
          </p:grpSpPr>
          <p:sp>
            <p:nvSpPr>
              <p:cNvPr id="32" name="Freeform 32"/>
              <p:cNvSpPr/>
              <p:nvPr/>
            </p:nvSpPr>
            <p:spPr>
              <a:xfrm>
                <a:off x="0" y="0"/>
                <a:ext cx="1270000" cy="2381250"/>
              </a:xfrm>
              <a:custGeom>
                <a:avLst/>
                <a:gdLst/>
                <a:ahLst/>
                <a:cxnLst/>
                <a:rect l="l" t="t" r="r" b="b"/>
                <a:pathLst>
                  <a:path w="1270000" h="2381250">
                    <a:moveTo>
                      <a:pt x="158750" y="0"/>
                    </a:moveTo>
                    <a:cubicBezTo>
                      <a:pt x="71075" y="0"/>
                      <a:pt x="0" y="71075"/>
                      <a:pt x="0" y="158750"/>
                    </a:cubicBezTo>
                    <a:lnTo>
                      <a:pt x="0" y="2222500"/>
                    </a:lnTo>
                    <a:cubicBezTo>
                      <a:pt x="0" y="2310175"/>
                      <a:pt x="71075" y="2381250"/>
                      <a:pt x="158750" y="2381250"/>
                    </a:cubicBezTo>
                    <a:lnTo>
                      <a:pt x="1111250" y="2381250"/>
                    </a:lnTo>
                    <a:cubicBezTo>
                      <a:pt x="1198925" y="2381250"/>
                      <a:pt x="1270000" y="2310175"/>
                      <a:pt x="1270000" y="2222500"/>
                    </a:cubicBezTo>
                    <a:lnTo>
                      <a:pt x="1270000" y="158750"/>
                    </a:lnTo>
                    <a:cubicBezTo>
                      <a:pt x="1270000" y="71075"/>
                      <a:pt x="1198925" y="0"/>
                      <a:pt x="1111250" y="0"/>
                    </a:cubicBezTo>
                    <a:lnTo>
                      <a:pt x="158750" y="0"/>
                    </a:lnTo>
                    <a:close/>
                    <a:moveTo>
                      <a:pt x="595312" y="158750"/>
                    </a:moveTo>
                    <a:lnTo>
                      <a:pt x="833438" y="158750"/>
                    </a:lnTo>
                    <a:cubicBezTo>
                      <a:pt x="855287" y="158848"/>
                      <a:pt x="872948" y="176588"/>
                      <a:pt x="872948" y="198438"/>
                    </a:cubicBezTo>
                    <a:cubicBezTo>
                      <a:pt x="872948" y="220287"/>
                      <a:pt x="855287" y="238027"/>
                      <a:pt x="833438" y="238125"/>
                    </a:cubicBezTo>
                    <a:lnTo>
                      <a:pt x="595312" y="238125"/>
                    </a:lnTo>
                    <a:cubicBezTo>
                      <a:pt x="573463" y="238027"/>
                      <a:pt x="555802" y="220287"/>
                      <a:pt x="555802" y="198438"/>
                    </a:cubicBezTo>
                    <a:cubicBezTo>
                      <a:pt x="555802" y="176588"/>
                      <a:pt x="573463" y="158848"/>
                      <a:pt x="595312" y="158750"/>
                    </a:cubicBezTo>
                    <a:close/>
                    <a:moveTo>
                      <a:pt x="396875" y="198438"/>
                    </a:moveTo>
                    <a:cubicBezTo>
                      <a:pt x="396811" y="184216"/>
                      <a:pt x="404362" y="171048"/>
                      <a:pt x="416667" y="163919"/>
                    </a:cubicBezTo>
                    <a:cubicBezTo>
                      <a:pt x="428973" y="156790"/>
                      <a:pt x="444152" y="156790"/>
                      <a:pt x="456458" y="163919"/>
                    </a:cubicBezTo>
                    <a:cubicBezTo>
                      <a:pt x="468763" y="171048"/>
                      <a:pt x="476314" y="184216"/>
                      <a:pt x="476250" y="198438"/>
                    </a:cubicBezTo>
                    <a:cubicBezTo>
                      <a:pt x="476152" y="220287"/>
                      <a:pt x="458412" y="237948"/>
                      <a:pt x="436562" y="237948"/>
                    </a:cubicBezTo>
                    <a:cubicBezTo>
                      <a:pt x="414713" y="237948"/>
                      <a:pt x="396973" y="220287"/>
                      <a:pt x="396875" y="198438"/>
                    </a:cubicBezTo>
                    <a:close/>
                    <a:moveTo>
                      <a:pt x="515938" y="2143125"/>
                    </a:moveTo>
                    <a:lnTo>
                      <a:pt x="754062" y="2143125"/>
                    </a:lnTo>
                    <a:cubicBezTo>
                      <a:pt x="775912" y="2143223"/>
                      <a:pt x="793573" y="2160963"/>
                      <a:pt x="793573" y="2182812"/>
                    </a:cubicBezTo>
                    <a:cubicBezTo>
                      <a:pt x="793573" y="2204662"/>
                      <a:pt x="775912" y="2222402"/>
                      <a:pt x="754062" y="2222500"/>
                    </a:cubicBezTo>
                    <a:lnTo>
                      <a:pt x="515938" y="2222500"/>
                    </a:lnTo>
                    <a:cubicBezTo>
                      <a:pt x="494088" y="2222402"/>
                      <a:pt x="476427" y="2204662"/>
                      <a:pt x="476427" y="2182812"/>
                    </a:cubicBezTo>
                    <a:cubicBezTo>
                      <a:pt x="476427" y="2160963"/>
                      <a:pt x="494088" y="2143223"/>
                      <a:pt x="515938" y="2143125"/>
                    </a:cubicBezTo>
                    <a:close/>
                  </a:path>
                </a:pathLst>
              </a:custGeom>
              <a:solidFill>
                <a:srgbClr val="84947F"/>
              </a:solidFill>
            </p:spPr>
          </p:sp>
        </p:grpSp>
      </p:grpSp>
      <p:sp>
        <p:nvSpPr>
          <p:cNvPr id="33" name="TextBox 33"/>
          <p:cNvSpPr txBox="1"/>
          <p:nvPr/>
        </p:nvSpPr>
        <p:spPr>
          <a:xfrm>
            <a:off x="6885740" y="5968821"/>
            <a:ext cx="3885137" cy="326051"/>
          </a:xfrm>
          <a:prstGeom prst="rect">
            <a:avLst/>
          </a:prstGeom>
        </p:spPr>
        <p:txBody>
          <a:bodyPr lIns="0" tIns="0" rIns="0" bIns="0" rtlCol="0" anchor="t">
            <a:spAutoFit/>
          </a:bodyPr>
          <a:lstStyle/>
          <a:p>
            <a:pPr>
              <a:lnSpc>
                <a:spcPts val="2529"/>
              </a:lnSpc>
            </a:pPr>
            <a:r>
              <a:rPr lang="en-US" sz="2529">
                <a:latin typeface="Public Sans"/>
              </a:rPr>
              <a:t>Paid and free tier</a:t>
            </a:r>
          </a:p>
        </p:txBody>
      </p:sp>
      <p:grpSp>
        <p:nvGrpSpPr>
          <p:cNvPr id="34" name="Group 34"/>
          <p:cNvGrpSpPr/>
          <p:nvPr/>
        </p:nvGrpSpPr>
        <p:grpSpPr>
          <a:xfrm>
            <a:off x="6157452" y="5924370"/>
            <a:ext cx="584449" cy="347017"/>
            <a:chOff x="0" y="0"/>
            <a:chExt cx="1168898" cy="694033"/>
          </a:xfrm>
        </p:grpSpPr>
        <p:grpSp>
          <p:nvGrpSpPr>
            <p:cNvPr id="35" name="Group 35"/>
            <p:cNvGrpSpPr>
              <a:grpSpLocks noChangeAspect="1"/>
            </p:cNvGrpSpPr>
            <p:nvPr/>
          </p:nvGrpSpPr>
          <p:grpSpPr>
            <a:xfrm>
              <a:off x="0" y="0"/>
              <a:ext cx="1168898" cy="694033"/>
              <a:chOff x="0" y="0"/>
              <a:chExt cx="1270000" cy="754062"/>
            </a:xfrm>
          </p:grpSpPr>
          <p:sp>
            <p:nvSpPr>
              <p:cNvPr id="36" name="Freeform 36"/>
              <p:cNvSpPr/>
              <p:nvPr/>
            </p:nvSpPr>
            <p:spPr>
              <a:xfrm>
                <a:off x="0" y="0"/>
                <a:ext cx="1270000" cy="754062"/>
              </a:xfrm>
              <a:custGeom>
                <a:avLst/>
                <a:gdLst/>
                <a:ahLst/>
                <a:cxnLst/>
                <a:rect l="l" t="t" r="r" b="b"/>
                <a:pathLst>
                  <a:path w="1270000" h="754062">
                    <a:moveTo>
                      <a:pt x="635000" y="436562"/>
                    </a:moveTo>
                    <a:cubicBezTo>
                      <a:pt x="656332" y="436658"/>
                      <a:pt x="676084" y="425332"/>
                      <a:pt x="686778" y="406874"/>
                    </a:cubicBezTo>
                    <a:cubicBezTo>
                      <a:pt x="697471" y="388416"/>
                      <a:pt x="697471" y="365647"/>
                      <a:pt x="686778" y="347188"/>
                    </a:cubicBezTo>
                    <a:cubicBezTo>
                      <a:pt x="676084" y="328730"/>
                      <a:pt x="656332" y="317405"/>
                      <a:pt x="635000" y="317500"/>
                    </a:cubicBezTo>
                    <a:cubicBezTo>
                      <a:pt x="602226" y="317647"/>
                      <a:pt x="575734" y="344257"/>
                      <a:pt x="575734" y="377031"/>
                    </a:cubicBezTo>
                    <a:cubicBezTo>
                      <a:pt x="575734" y="409806"/>
                      <a:pt x="602226" y="436416"/>
                      <a:pt x="635000" y="436562"/>
                    </a:cubicBezTo>
                    <a:close/>
                    <a:moveTo>
                      <a:pt x="158750" y="277812"/>
                    </a:moveTo>
                    <a:cubicBezTo>
                      <a:pt x="231150" y="277817"/>
                      <a:pt x="294386" y="228847"/>
                      <a:pt x="312499" y="158750"/>
                    </a:cubicBezTo>
                    <a:lnTo>
                      <a:pt x="957501" y="158750"/>
                    </a:lnTo>
                    <a:cubicBezTo>
                      <a:pt x="975162" y="227211"/>
                      <a:pt x="1037273" y="277812"/>
                      <a:pt x="1111250" y="277812"/>
                    </a:cubicBezTo>
                    <a:lnTo>
                      <a:pt x="1111250" y="476250"/>
                    </a:lnTo>
                    <a:cubicBezTo>
                      <a:pt x="1038850" y="476246"/>
                      <a:pt x="975614" y="525215"/>
                      <a:pt x="957501" y="595312"/>
                    </a:cubicBezTo>
                    <a:lnTo>
                      <a:pt x="312499" y="595312"/>
                    </a:lnTo>
                    <a:cubicBezTo>
                      <a:pt x="294386" y="525215"/>
                      <a:pt x="231150" y="476246"/>
                      <a:pt x="158750" y="476250"/>
                    </a:cubicBezTo>
                    <a:lnTo>
                      <a:pt x="158750" y="277812"/>
                    </a:lnTo>
                    <a:close/>
                    <a:moveTo>
                      <a:pt x="635000" y="476250"/>
                    </a:moveTo>
                    <a:cubicBezTo>
                      <a:pt x="670553" y="476409"/>
                      <a:pt x="703474" y="457533"/>
                      <a:pt x="721296" y="426769"/>
                    </a:cubicBezTo>
                    <a:cubicBezTo>
                      <a:pt x="739119" y="396005"/>
                      <a:pt x="739119" y="358057"/>
                      <a:pt x="721296" y="327293"/>
                    </a:cubicBezTo>
                    <a:cubicBezTo>
                      <a:pt x="703474" y="296530"/>
                      <a:pt x="670553" y="277653"/>
                      <a:pt x="635000" y="277812"/>
                    </a:cubicBezTo>
                    <a:cubicBezTo>
                      <a:pt x="580376" y="278057"/>
                      <a:pt x="536224" y="322407"/>
                      <a:pt x="536224" y="377031"/>
                    </a:cubicBezTo>
                    <a:cubicBezTo>
                      <a:pt x="536224" y="431656"/>
                      <a:pt x="580376" y="476006"/>
                      <a:pt x="635000" y="476250"/>
                    </a:cubicBezTo>
                    <a:close/>
                    <a:moveTo>
                      <a:pt x="0" y="39688"/>
                    </a:moveTo>
                    <a:cubicBezTo>
                      <a:pt x="0" y="17769"/>
                      <a:pt x="17769" y="0"/>
                      <a:pt x="39688" y="0"/>
                    </a:cubicBezTo>
                    <a:lnTo>
                      <a:pt x="1230312" y="0"/>
                    </a:lnTo>
                    <a:cubicBezTo>
                      <a:pt x="1252231" y="0"/>
                      <a:pt x="1270000" y="17769"/>
                      <a:pt x="1270000" y="39688"/>
                    </a:cubicBezTo>
                    <a:lnTo>
                      <a:pt x="1270000" y="714375"/>
                    </a:lnTo>
                    <a:cubicBezTo>
                      <a:pt x="1270000" y="736294"/>
                      <a:pt x="1252231" y="754062"/>
                      <a:pt x="1230312" y="754062"/>
                    </a:cubicBezTo>
                    <a:lnTo>
                      <a:pt x="39688" y="754062"/>
                    </a:lnTo>
                    <a:cubicBezTo>
                      <a:pt x="17769" y="754062"/>
                      <a:pt x="0" y="736294"/>
                      <a:pt x="0" y="714375"/>
                    </a:cubicBezTo>
                    <a:lnTo>
                      <a:pt x="0" y="39688"/>
                    </a:lnTo>
                    <a:close/>
                    <a:moveTo>
                      <a:pt x="276185" y="138827"/>
                    </a:moveTo>
                    <a:cubicBezTo>
                      <a:pt x="265755" y="200818"/>
                      <a:pt x="208929" y="244019"/>
                      <a:pt x="146407" y="237490"/>
                    </a:cubicBezTo>
                    <a:cubicBezTo>
                      <a:pt x="132715" y="236101"/>
                      <a:pt x="119062" y="245705"/>
                      <a:pt x="119062" y="259397"/>
                    </a:cubicBezTo>
                    <a:lnTo>
                      <a:pt x="119062" y="494665"/>
                    </a:lnTo>
                    <a:cubicBezTo>
                      <a:pt x="119062" y="508357"/>
                      <a:pt x="132755" y="518001"/>
                      <a:pt x="146367" y="516572"/>
                    </a:cubicBezTo>
                    <a:cubicBezTo>
                      <a:pt x="208890" y="510044"/>
                      <a:pt x="265715" y="553245"/>
                      <a:pt x="276146" y="615236"/>
                    </a:cubicBezTo>
                    <a:cubicBezTo>
                      <a:pt x="277971" y="626031"/>
                      <a:pt x="286703" y="635000"/>
                      <a:pt x="297656" y="635000"/>
                    </a:cubicBezTo>
                    <a:lnTo>
                      <a:pt x="972344" y="635000"/>
                    </a:lnTo>
                    <a:cubicBezTo>
                      <a:pt x="983298" y="635000"/>
                      <a:pt x="992029" y="626031"/>
                      <a:pt x="993815" y="615236"/>
                    </a:cubicBezTo>
                    <a:cubicBezTo>
                      <a:pt x="1004245" y="553245"/>
                      <a:pt x="1061071" y="510044"/>
                      <a:pt x="1123593" y="516572"/>
                    </a:cubicBezTo>
                    <a:cubicBezTo>
                      <a:pt x="1137245" y="518001"/>
                      <a:pt x="1150938" y="508357"/>
                      <a:pt x="1150938" y="494665"/>
                    </a:cubicBezTo>
                    <a:lnTo>
                      <a:pt x="1150938" y="259397"/>
                    </a:lnTo>
                    <a:cubicBezTo>
                      <a:pt x="1150938" y="245705"/>
                      <a:pt x="1137245" y="236101"/>
                      <a:pt x="1123632" y="237490"/>
                    </a:cubicBezTo>
                    <a:cubicBezTo>
                      <a:pt x="1061110" y="244019"/>
                      <a:pt x="1004285" y="200818"/>
                      <a:pt x="993854" y="138827"/>
                    </a:cubicBezTo>
                    <a:cubicBezTo>
                      <a:pt x="991989" y="128032"/>
                      <a:pt x="983258" y="119062"/>
                      <a:pt x="972344" y="119062"/>
                    </a:cubicBezTo>
                    <a:lnTo>
                      <a:pt x="297656" y="119062"/>
                    </a:lnTo>
                    <a:cubicBezTo>
                      <a:pt x="286703" y="119062"/>
                      <a:pt x="277971" y="128032"/>
                      <a:pt x="276185" y="138827"/>
                    </a:cubicBezTo>
                    <a:close/>
                  </a:path>
                </a:pathLst>
              </a:custGeom>
              <a:solidFill>
                <a:srgbClr val="84947F"/>
              </a:solidFill>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smtClean="0"/>
              <a:t>Jupyter Notebook Servers</a:t>
            </a:r>
            <a:endParaRPr lang="en-GB" dirty="0"/>
          </a:p>
        </p:txBody>
      </p:sp>
      <p:sp>
        <p:nvSpPr>
          <p:cNvPr id="3" name="Content Placeholder 2"/>
          <p:cNvSpPr>
            <a:spLocks noGrp="1"/>
          </p:cNvSpPr>
          <p:nvPr>
            <p:ph idx="1"/>
          </p:nvPr>
        </p:nvSpPr>
        <p:spPr/>
        <p:txBody>
          <a:bodyPr>
            <a:normAutofit fontScale="92500" lnSpcReduction="10000"/>
          </a:bodyPr>
          <a:lstStyle/>
          <a:p>
            <a:pPr>
              <a:spcBef>
                <a:spcPct val="0"/>
              </a:spcBef>
            </a:pPr>
            <a:r>
              <a:rPr lang="en-GB" dirty="0" smtClean="0"/>
              <a:t>allow you to create/manage </a:t>
            </a:r>
            <a:r>
              <a:rPr lang="en-GB" b="1" dirty="0" smtClean="0"/>
              <a:t>Jupyter notebooks </a:t>
            </a:r>
            <a:r>
              <a:rPr lang="en-GB" dirty="0" smtClean="0"/>
              <a:t>– interactive documents containing live code, equations, visualizations, and narrative text</a:t>
            </a:r>
          </a:p>
          <a:p>
            <a:pPr>
              <a:spcBef>
                <a:spcPct val="0"/>
              </a:spcBef>
            </a:pPr>
            <a:r>
              <a:rPr lang="en-GB" dirty="0" smtClean="0"/>
              <a:t>facilitates </a:t>
            </a:r>
            <a:r>
              <a:rPr lang="en-GB" b="1" dirty="0" smtClean="0"/>
              <a:t>interactive computing </a:t>
            </a:r>
            <a:r>
              <a:rPr lang="en-GB" dirty="0" smtClean="0"/>
              <a:t>in several programming languages, predominantly Python.</a:t>
            </a:r>
          </a:p>
          <a:p>
            <a:pPr>
              <a:spcBef>
                <a:spcPct val="0"/>
              </a:spcBef>
            </a:pPr>
            <a:r>
              <a:rPr lang="en-GB" dirty="0" smtClean="0"/>
              <a:t>provides a </a:t>
            </a:r>
            <a:r>
              <a:rPr lang="en-GB" b="1" dirty="0" smtClean="0"/>
              <a:t>web-based interface</a:t>
            </a:r>
            <a:r>
              <a:rPr lang="en-GB" dirty="0" smtClean="0"/>
              <a:t>, making it accessible from any browser, anywhere.</a:t>
            </a:r>
          </a:p>
          <a:p>
            <a:pPr>
              <a:spcBef>
                <a:spcPct val="0"/>
              </a:spcBef>
            </a:pPr>
            <a:r>
              <a:rPr lang="en-GB" dirty="0" smtClean="0"/>
              <a:t>supports </a:t>
            </a:r>
            <a:r>
              <a:rPr lang="en-GB" b="1" dirty="0" smtClean="0"/>
              <a:t>various kernels</a:t>
            </a:r>
            <a:r>
              <a:rPr lang="en-GB" dirty="0" smtClean="0"/>
              <a:t>, enabling code execution in different programming languages.</a:t>
            </a:r>
          </a:p>
          <a:p>
            <a:pPr>
              <a:spcBef>
                <a:spcPct val="0"/>
              </a:spcBef>
            </a:pPr>
            <a:r>
              <a:rPr lang="en-GB" dirty="0" smtClean="0"/>
              <a:t>integrates with several data science libraries and tools, enhancing functionality</a:t>
            </a:r>
          </a:p>
          <a:p>
            <a:pPr>
              <a:spcBef>
                <a:spcPct val="0"/>
              </a:spcBef>
            </a:pPr>
            <a:r>
              <a:rPr lang="en-GB" dirty="0"/>
              <a:t>e</a:t>
            </a:r>
            <a:r>
              <a:rPr lang="en-GB" dirty="0" smtClean="0"/>
              <a:t>nables multiple users to edit and run the notebook in real-time, promoting real-time collaboration</a:t>
            </a:r>
          </a:p>
          <a:p>
            <a:pPr marL="0" marR="0" indent="0" algn="l" defTabSz="914400" rtl="0" eaLnBrk="1" fontAlgn="auto" latinLnBrk="0" hangingPunct="1">
              <a:lnSpc>
                <a:spcPct val="90000"/>
              </a:lnSpc>
              <a:spcBef>
                <a:spcPct val="0"/>
              </a:spcBef>
              <a:spcAft>
                <a:spcPts val="0"/>
              </a:spcAft>
              <a:buClrTx/>
              <a:buSzTx/>
              <a:buFontTx/>
              <a:buNone/>
              <a:tabLst/>
              <a:defRPr/>
            </a:pPr>
            <a:endParaRPr lang="en-GB" dirty="0"/>
          </a:p>
        </p:txBody>
      </p:sp>
    </p:spTree>
    <p:extLst>
      <p:ext uri="{BB962C8B-B14F-4D97-AF65-F5344CB8AC3E}">
        <p14:creationId xmlns:p14="http://schemas.microsoft.com/office/powerpoint/2010/main" val="646120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smtClean="0"/>
              <a:t>Rationale</a:t>
            </a:r>
          </a:p>
        </p:txBody>
      </p:sp>
      <p:sp>
        <p:nvSpPr>
          <p:cNvPr id="3" name="Content Placeholder 2"/>
          <p:cNvSpPr>
            <a:spLocks noGrp="1"/>
          </p:cNvSpPr>
          <p:nvPr>
            <p:ph idx="1"/>
          </p:nvPr>
        </p:nvSpPr>
        <p:spPr/>
        <p:txBody>
          <a:bodyPr>
            <a:normAutofit lnSpcReduction="10000"/>
          </a:bodyPr>
          <a:lstStyle/>
          <a:p>
            <a:pPr>
              <a:spcBef>
                <a:spcPct val="0"/>
              </a:spcBef>
            </a:pPr>
            <a:r>
              <a:rPr lang="en-GB" dirty="0"/>
              <a:t>o</a:t>
            </a:r>
            <a:r>
              <a:rPr lang="en-GB" dirty="0" smtClean="0"/>
              <a:t>ffers </a:t>
            </a:r>
            <a:r>
              <a:rPr lang="en-GB" b="1" dirty="0" smtClean="0"/>
              <a:t>an interactive environment</a:t>
            </a:r>
            <a:r>
              <a:rPr lang="en-GB" dirty="0" smtClean="0"/>
              <a:t>, making it easier to test and debug code iteratively</a:t>
            </a:r>
          </a:p>
          <a:p>
            <a:pPr>
              <a:spcBef>
                <a:spcPct val="0"/>
              </a:spcBef>
            </a:pPr>
            <a:r>
              <a:rPr lang="en-GB" dirty="0"/>
              <a:t>s</a:t>
            </a:r>
            <a:r>
              <a:rPr lang="en-GB" dirty="0" smtClean="0"/>
              <a:t>upports </a:t>
            </a:r>
            <a:r>
              <a:rPr lang="en-GB" b="1" dirty="0" smtClean="0"/>
              <a:t>rich outputs </a:t>
            </a:r>
            <a:r>
              <a:rPr lang="en-GB" dirty="0" smtClean="0"/>
              <a:t>with HTML, images, videos, </a:t>
            </a:r>
            <a:r>
              <a:rPr lang="en-GB" dirty="0" err="1" smtClean="0"/>
              <a:t>LaTeX</a:t>
            </a:r>
            <a:r>
              <a:rPr lang="en-GB" dirty="0" smtClean="0"/>
              <a:t>, and custom MIME types</a:t>
            </a:r>
          </a:p>
          <a:p>
            <a:pPr>
              <a:spcBef>
                <a:spcPct val="0"/>
              </a:spcBef>
            </a:pPr>
            <a:r>
              <a:rPr lang="en-GB" b="1" dirty="0" smtClean="0"/>
              <a:t>language agnostic</a:t>
            </a:r>
            <a:r>
              <a:rPr lang="en-GB" dirty="0" smtClean="0"/>
              <a:t>: supports various languages, not limited to Python, such as R, Julia, and Scala</a:t>
            </a:r>
          </a:p>
          <a:p>
            <a:pPr>
              <a:spcBef>
                <a:spcPct val="0"/>
              </a:spcBef>
            </a:pPr>
            <a:r>
              <a:rPr lang="en-GB" b="1" dirty="0" smtClean="0"/>
              <a:t>accessible from anywhere</a:t>
            </a:r>
            <a:r>
              <a:rPr lang="en-GB" dirty="0" smtClean="0"/>
              <a:t>: being web-based, can be accessed remotely, facilitating distributed development</a:t>
            </a:r>
          </a:p>
          <a:p>
            <a:pPr>
              <a:spcBef>
                <a:spcPct val="0"/>
              </a:spcBef>
            </a:pPr>
            <a:r>
              <a:rPr lang="en-GB" b="1" dirty="0" smtClean="0"/>
              <a:t>easy to share</a:t>
            </a:r>
            <a:r>
              <a:rPr lang="en-GB" dirty="0" smtClean="0"/>
              <a:t>: can be easily shared among colleagues, supporting collaborative work</a:t>
            </a:r>
          </a:p>
          <a:p>
            <a:pPr>
              <a:spcBef>
                <a:spcPct val="0"/>
              </a:spcBef>
            </a:pPr>
            <a:r>
              <a:rPr lang="en-GB" b="1" dirty="0" smtClean="0"/>
              <a:t>educational use</a:t>
            </a:r>
            <a:r>
              <a:rPr lang="en-GB" dirty="0" smtClean="0"/>
              <a:t>: widely adopted for teaching coding and data science, due to its interactive nature</a:t>
            </a:r>
          </a:p>
          <a:p>
            <a:endParaRPr lang="en-GB" dirty="0"/>
          </a:p>
        </p:txBody>
      </p:sp>
    </p:spTree>
    <p:extLst>
      <p:ext uri="{BB962C8B-B14F-4D97-AF65-F5344CB8AC3E}">
        <p14:creationId xmlns:p14="http://schemas.microsoft.com/office/powerpoint/2010/main" val="172870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smtClean="0"/>
              <a:t>Advantages</a:t>
            </a:r>
            <a:endParaRPr lang="en-GB" dirty="0"/>
          </a:p>
        </p:txBody>
      </p:sp>
      <p:sp>
        <p:nvSpPr>
          <p:cNvPr id="3" name="Content Placeholder 2"/>
          <p:cNvSpPr>
            <a:spLocks noGrp="1"/>
          </p:cNvSpPr>
          <p:nvPr>
            <p:ph idx="1"/>
          </p:nvPr>
        </p:nvSpPr>
        <p:spPr>
          <a:xfrm>
            <a:off x="838200" y="1825625"/>
            <a:ext cx="10464800" cy="4383264"/>
          </a:xfrm>
        </p:spPr>
        <p:txBody>
          <a:bodyPr>
            <a:normAutofit/>
          </a:bodyPr>
          <a:lstStyle/>
          <a:p>
            <a:pPr>
              <a:spcBef>
                <a:spcPct val="0"/>
              </a:spcBef>
            </a:pPr>
            <a:r>
              <a:rPr lang="en-GB" dirty="0"/>
              <a:t>p</a:t>
            </a:r>
            <a:r>
              <a:rPr lang="en-GB" dirty="0" smtClean="0"/>
              <a:t>rovides a </a:t>
            </a:r>
            <a:r>
              <a:rPr lang="en-GB" b="1" dirty="0" smtClean="0"/>
              <a:t>user-friendly, graphical interface</a:t>
            </a:r>
            <a:r>
              <a:rPr lang="en-GB" dirty="0" smtClean="0"/>
              <a:t>, not just command-line </a:t>
            </a:r>
          </a:p>
          <a:p>
            <a:pPr>
              <a:spcBef>
                <a:spcPct val="0"/>
              </a:spcBef>
            </a:pPr>
            <a:r>
              <a:rPr lang="en-GB" dirty="0" smtClean="0"/>
              <a:t>allows </a:t>
            </a:r>
            <a:r>
              <a:rPr lang="en-GB" b="1" dirty="0" smtClean="0"/>
              <a:t>direct interaction with the code </a:t>
            </a:r>
            <a:r>
              <a:rPr lang="en-GB" dirty="0" smtClean="0"/>
              <a:t>and immediate feedback, enhancing the development process.</a:t>
            </a:r>
          </a:p>
          <a:p>
            <a:pPr>
              <a:spcBef>
                <a:spcPct val="0"/>
              </a:spcBef>
            </a:pPr>
            <a:r>
              <a:rPr lang="en-GB" dirty="0" smtClean="0"/>
              <a:t>supports </a:t>
            </a:r>
            <a:r>
              <a:rPr lang="en-GB" b="1" dirty="0" smtClean="0"/>
              <a:t>integrated data visualizations</a:t>
            </a:r>
            <a:r>
              <a:rPr lang="en-GB" dirty="0" smtClean="0"/>
              <a:t>, which conventional servers might lack.</a:t>
            </a:r>
          </a:p>
          <a:p>
            <a:pPr>
              <a:spcBef>
                <a:spcPct val="0"/>
              </a:spcBef>
            </a:pPr>
            <a:r>
              <a:rPr lang="en-GB" b="1" dirty="0" smtClean="0"/>
              <a:t>documentation Integration</a:t>
            </a:r>
            <a:r>
              <a:rPr lang="en-GB" dirty="0" smtClean="0"/>
              <a:t>: combines code with narrative text, facilitating documentation and explanation of the logic.</a:t>
            </a:r>
          </a:p>
          <a:p>
            <a:pPr>
              <a:spcBef>
                <a:spcPct val="0"/>
              </a:spcBef>
            </a:pPr>
            <a:r>
              <a:rPr lang="en-GB" b="1" dirty="0" smtClean="0"/>
              <a:t>extensibility</a:t>
            </a:r>
            <a:r>
              <a:rPr lang="en-GB" dirty="0" smtClean="0"/>
              <a:t>: offers a variety of extensions and widgets to enhance functionality, which might be limited in conventional servers.</a:t>
            </a:r>
          </a:p>
          <a:p>
            <a:pPr>
              <a:spcBef>
                <a:spcPct val="0"/>
              </a:spcBef>
            </a:pPr>
            <a:r>
              <a:rPr lang="en-GB" b="1" dirty="0" smtClean="0"/>
              <a:t>accessibility and sharing</a:t>
            </a:r>
            <a:r>
              <a:rPr lang="en-GB" dirty="0" smtClean="0"/>
              <a:t>: easy accessibility and sharing options make collaboration smoother compared to conventional servers.</a:t>
            </a:r>
          </a:p>
          <a:p>
            <a:endParaRPr lang="en-GB" dirty="0"/>
          </a:p>
        </p:txBody>
      </p:sp>
    </p:spTree>
    <p:extLst>
      <p:ext uri="{BB962C8B-B14F-4D97-AF65-F5344CB8AC3E}">
        <p14:creationId xmlns:p14="http://schemas.microsoft.com/office/powerpoint/2010/main" val="251812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a:t>Bacterial Genomics</a:t>
            </a:r>
            <a:br>
              <a:rPr lang="en-US" dirty="0"/>
            </a:br>
            <a:r>
              <a:rPr lang="en-US" sz="2800" dirty="0"/>
              <a:t>The Golden Era: 1995-2007</a:t>
            </a:r>
            <a:endParaRPr lang="en-US" dirty="0"/>
          </a:p>
        </p:txBody>
      </p:sp>
      <p:sp>
        <p:nvSpPr>
          <p:cNvPr id="22530" name="Content Placeholder 2"/>
          <p:cNvSpPr>
            <a:spLocks noGrp="1"/>
          </p:cNvSpPr>
          <p:nvPr>
            <p:ph sz="quarter" idx="1"/>
          </p:nvPr>
        </p:nvSpPr>
        <p:spPr>
          <a:xfrm>
            <a:off x="838200" y="1825625"/>
            <a:ext cx="6032157" cy="4351338"/>
          </a:xfrm>
        </p:spPr>
        <p:txBody>
          <a:bodyPr/>
          <a:lstStyle/>
          <a:p>
            <a:r>
              <a:rPr lang="en-US" dirty="0"/>
              <a:t>Phase 1</a:t>
            </a:r>
          </a:p>
          <a:p>
            <a:pPr lvl="1"/>
            <a:r>
              <a:rPr lang="en-US" dirty="0"/>
              <a:t>Genome sequences from all significant bacterial pathogens of humans, animals and plants </a:t>
            </a:r>
          </a:p>
          <a:p>
            <a:pPr lvl="1"/>
            <a:r>
              <a:rPr lang="en-US" dirty="0"/>
              <a:t>Insights into pathogen biology</a:t>
            </a:r>
          </a:p>
          <a:p>
            <a:r>
              <a:rPr lang="en-US" dirty="0"/>
              <a:t>Phase 2</a:t>
            </a:r>
          </a:p>
          <a:p>
            <a:pPr lvl="1"/>
            <a:r>
              <a:rPr lang="en-US" dirty="0"/>
              <a:t>Multiple genomes from same species</a:t>
            </a:r>
          </a:p>
          <a:p>
            <a:pPr lvl="1"/>
            <a:r>
              <a:rPr lang="en-US" dirty="0"/>
              <a:t>Insights into genomic diversity</a:t>
            </a:r>
          </a:p>
        </p:txBody>
      </p:sp>
      <p:pic>
        <p:nvPicPr>
          <p:cNvPr id="4" name="Picture 3"/>
          <p:cNvPicPr/>
          <p:nvPr/>
        </p:nvPicPr>
        <p:blipFill>
          <a:blip r:embed="rId2"/>
          <a:srcRect/>
          <a:stretch>
            <a:fillRect/>
          </a:stretch>
        </p:blipFill>
        <p:spPr bwMode="auto">
          <a:xfrm>
            <a:off x="7987765" y="163122"/>
            <a:ext cx="2503451" cy="32658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2532"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054850" y="3565526"/>
            <a:ext cx="3155951" cy="271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49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2889" y="0"/>
            <a:ext cx="8156222" cy="4512833"/>
          </a:xfrm>
          <a:prstGeom prst="rect">
            <a:avLst/>
          </a:prstGeom>
        </p:spPr>
      </p:pic>
      <p:pic>
        <p:nvPicPr>
          <p:cNvPr id="5" name="Picture 4"/>
          <p:cNvPicPr>
            <a:picLocks noChangeAspect="1"/>
          </p:cNvPicPr>
          <p:nvPr/>
        </p:nvPicPr>
        <p:blipFill>
          <a:blip r:embed="rId3"/>
          <a:stretch>
            <a:fillRect/>
          </a:stretch>
        </p:blipFill>
        <p:spPr>
          <a:xfrm>
            <a:off x="4619942" y="2116667"/>
            <a:ext cx="7572058" cy="4153794"/>
          </a:xfrm>
          <a:prstGeom prst="rect">
            <a:avLst/>
          </a:prstGeom>
        </p:spPr>
      </p:pic>
    </p:spTree>
    <p:extLst>
      <p:ext uri="{BB962C8B-B14F-4D97-AF65-F5344CB8AC3E}">
        <p14:creationId xmlns:p14="http://schemas.microsoft.com/office/powerpoint/2010/main" val="321999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smtClean="0"/>
              <a:t>Advantages </a:t>
            </a:r>
            <a:endParaRPr lang="en-GB" dirty="0"/>
          </a:p>
        </p:txBody>
      </p:sp>
      <p:sp>
        <p:nvSpPr>
          <p:cNvPr id="3" name="Content Placeholder 2"/>
          <p:cNvSpPr>
            <a:spLocks noGrp="1"/>
          </p:cNvSpPr>
          <p:nvPr>
            <p:ph idx="1"/>
          </p:nvPr>
        </p:nvSpPr>
        <p:spPr/>
        <p:txBody>
          <a:bodyPr>
            <a:normAutofit/>
          </a:bodyPr>
          <a:lstStyle/>
          <a:p>
            <a:pPr>
              <a:spcBef>
                <a:spcPct val="0"/>
              </a:spcBef>
            </a:pPr>
            <a:r>
              <a:rPr lang="en-GB" dirty="0" smtClean="0"/>
              <a:t>lightweight: consumes less system resources compared to running a full VM, making it more efficient.</a:t>
            </a:r>
          </a:p>
          <a:p>
            <a:pPr>
              <a:spcBef>
                <a:spcPct val="0"/>
              </a:spcBef>
            </a:pPr>
            <a:r>
              <a:rPr lang="en-GB" dirty="0" smtClean="0"/>
              <a:t>fast setup: Easier and quicker to set up and start, compared to configuring a VM.</a:t>
            </a:r>
          </a:p>
          <a:p>
            <a:pPr>
              <a:spcBef>
                <a:spcPct val="0"/>
              </a:spcBef>
            </a:pPr>
            <a:r>
              <a:rPr lang="en-GB" dirty="0" smtClean="0"/>
              <a:t>offers real-time code execution and modification, unlike VMs.</a:t>
            </a:r>
          </a:p>
          <a:p>
            <a:pPr>
              <a:spcBef>
                <a:spcPct val="0"/>
              </a:spcBef>
            </a:pPr>
            <a:r>
              <a:rPr lang="en-GB" dirty="0"/>
              <a:t>s</a:t>
            </a:r>
            <a:r>
              <a:rPr lang="en-GB" dirty="0" smtClean="0"/>
              <a:t>eamless multi-language support within the same notebook, which can be cumbersome in VMs.</a:t>
            </a:r>
          </a:p>
          <a:p>
            <a:pPr>
              <a:spcBef>
                <a:spcPct val="0"/>
              </a:spcBef>
            </a:pPr>
            <a:r>
              <a:rPr lang="en-GB" dirty="0" smtClean="0"/>
              <a:t>directly accessible through a browser, eliminating the need for remote desktop connections.</a:t>
            </a:r>
          </a:p>
          <a:p>
            <a:pPr>
              <a:spcBef>
                <a:spcPct val="0"/>
              </a:spcBef>
            </a:pPr>
            <a:r>
              <a:rPr lang="en-GB" dirty="0"/>
              <a:t>b</a:t>
            </a:r>
            <a:r>
              <a:rPr lang="en-GB" dirty="0" smtClean="0"/>
              <a:t>uilt-in tools for sharing and collaborative editing, which might require additional setup in VMs.</a:t>
            </a:r>
          </a:p>
          <a:p>
            <a:endParaRPr lang="en-GB" dirty="0"/>
          </a:p>
        </p:txBody>
      </p:sp>
    </p:spTree>
    <p:extLst>
      <p:ext uri="{BB962C8B-B14F-4D97-AF65-F5344CB8AC3E}">
        <p14:creationId xmlns:p14="http://schemas.microsoft.com/office/powerpoint/2010/main" val="4281258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11B9CA-3E39-C71D-08F9-343AFF2DF13D}"/>
              </a:ext>
            </a:extLst>
          </p:cNvPr>
          <p:cNvSpPr>
            <a:spLocks noGrp="1"/>
          </p:cNvSpPr>
          <p:nvPr>
            <p:ph type="title"/>
          </p:nvPr>
        </p:nvSpPr>
        <p:spPr/>
        <p:txBody>
          <a:bodyPr/>
          <a:lstStyle/>
          <a:p>
            <a:r>
              <a:rPr lang="en-GB" dirty="0"/>
              <a:t>Over to the expert…</a:t>
            </a:r>
          </a:p>
        </p:txBody>
      </p:sp>
    </p:spTree>
    <p:extLst>
      <p:ext uri="{BB962C8B-B14F-4D97-AF65-F5344CB8AC3E}">
        <p14:creationId xmlns:p14="http://schemas.microsoft.com/office/powerpoint/2010/main" val="49104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9"/>
          <p:cNvSpPr>
            <a:spLocks noGrp="1"/>
          </p:cNvSpPr>
          <p:nvPr>
            <p:ph type="title"/>
          </p:nvPr>
        </p:nvSpPr>
        <p:spPr/>
        <p:txBody>
          <a:bodyPr/>
          <a:lstStyle/>
          <a:p>
            <a:r>
              <a:rPr lang="en-US" dirty="0"/>
              <a:t>High-throughput Sequencing</a:t>
            </a:r>
            <a:br>
              <a:rPr lang="en-US" dirty="0"/>
            </a:br>
            <a:r>
              <a:rPr lang="en-US" sz="2800" dirty="0"/>
              <a:t>from 2007 onwards</a:t>
            </a:r>
            <a:endParaRPr lang="en-US" dirty="0"/>
          </a:p>
        </p:txBody>
      </p:sp>
      <p:sp>
        <p:nvSpPr>
          <p:cNvPr id="23" name="Content Placeholder 22"/>
          <p:cNvSpPr>
            <a:spLocks noGrp="1"/>
          </p:cNvSpPr>
          <p:nvPr>
            <p:ph sz="quarter" idx="1"/>
          </p:nvPr>
        </p:nvSpPr>
        <p:spPr>
          <a:xfrm>
            <a:off x="838200" y="1825625"/>
            <a:ext cx="6350876" cy="4351338"/>
          </a:xfrm>
        </p:spPr>
        <p:txBody>
          <a:bodyPr/>
          <a:lstStyle/>
          <a:p>
            <a:r>
              <a:rPr lang="en-US" dirty="0"/>
              <a:t>&gt;1000x faster, &gt;1000x cheaper!</a:t>
            </a:r>
          </a:p>
          <a:p>
            <a:pPr lvl="1"/>
            <a:r>
              <a:rPr lang="en-US" dirty="0"/>
              <a:t>A disruptive technology</a:t>
            </a:r>
          </a:p>
          <a:p>
            <a:r>
              <a:rPr lang="en-US" dirty="0"/>
              <a:t>Bench-top sequencing easy, quick and cheap enough to have an impact on real-world clinical problems</a:t>
            </a:r>
          </a:p>
          <a:p>
            <a:endParaRPr lang="en-US" dirty="0"/>
          </a:p>
          <a:p>
            <a:pPr lvl="1"/>
            <a:endParaRPr lang="en-US" dirty="0"/>
          </a:p>
          <a:p>
            <a:endParaRPr lang="en-US" dirty="0"/>
          </a:p>
        </p:txBody>
      </p:sp>
      <p:pic>
        <p:nvPicPr>
          <p:cNvPr id="4" name="Picture 3" descr="MiSeq_left_view_closed.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7584193" y="1143001"/>
            <a:ext cx="2626609" cy="1941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2961267" y="3864343"/>
            <a:ext cx="8355067" cy="2368799"/>
          </a:xfrm>
          <a:prstGeom prst="rect">
            <a:avLst/>
          </a:prstGeom>
        </p:spPr>
      </p:pic>
      <p:sp>
        <p:nvSpPr>
          <p:cNvPr id="3" name="TextBox 2"/>
          <p:cNvSpPr txBox="1"/>
          <p:nvPr/>
        </p:nvSpPr>
        <p:spPr>
          <a:xfrm>
            <a:off x="995867" y="4306905"/>
            <a:ext cx="2437709" cy="307775"/>
          </a:xfrm>
          <a:prstGeom prst="rect">
            <a:avLst/>
          </a:prstGeom>
          <a:noFill/>
        </p:spPr>
        <p:txBody>
          <a:bodyPr wrap="none" lIns="91435" tIns="45719" rIns="91435" bIns="45719" rtlCol="0">
            <a:spAutoFit/>
          </a:bodyPr>
          <a:lstStyle/>
          <a:p>
            <a:r>
              <a:rPr lang="en-US" sz="1400" dirty="0"/>
              <a:t>Illumina short read sequencing</a:t>
            </a:r>
          </a:p>
        </p:txBody>
      </p:sp>
    </p:spTree>
    <p:extLst>
      <p:ext uri="{BB962C8B-B14F-4D97-AF65-F5344CB8AC3E}">
        <p14:creationId xmlns:p14="http://schemas.microsoft.com/office/powerpoint/2010/main" val="241391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1"/>
            <a:ext cx="8229600" cy="520105"/>
          </a:xfrm>
        </p:spPr>
        <p:txBody>
          <a:bodyPr>
            <a:normAutofit fontScale="90000"/>
          </a:bodyPr>
          <a:lstStyle/>
          <a:p>
            <a:r>
              <a:rPr lang="en-US" dirty="0"/>
              <a:t>The Problems…</a:t>
            </a:r>
            <a:endParaRPr lang="en-US" sz="2800" i="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22502" y="1253663"/>
            <a:ext cx="6558847" cy="4917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1524002" y="0"/>
            <a:ext cx="10305207" cy="6858000"/>
          </a:xfrm>
          <a:prstGeom prst="rect">
            <a:avLst/>
          </a:prstGeom>
        </p:spPr>
      </p:pic>
    </p:spTree>
    <p:extLst>
      <p:ext uri="{BB962C8B-B14F-4D97-AF65-F5344CB8AC3E}">
        <p14:creationId xmlns:p14="http://schemas.microsoft.com/office/powerpoint/2010/main" val="951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blip>
          <a:srcRect t="13511" b="56293"/>
          <a:stretch>
            <a:fillRect/>
          </a:stretch>
        </p:blipFill>
        <p:spPr>
          <a:xfrm>
            <a:off x="0" y="4498388"/>
            <a:ext cx="12192000" cy="2438867"/>
          </a:xfrm>
          <a:prstGeom prst="rect">
            <a:avLst/>
          </a:prstGeom>
        </p:spPr>
      </p:pic>
      <p:grpSp>
        <p:nvGrpSpPr>
          <p:cNvPr id="4" name="Group 4"/>
          <p:cNvGrpSpPr/>
          <p:nvPr/>
        </p:nvGrpSpPr>
        <p:grpSpPr>
          <a:xfrm>
            <a:off x="7468436" y="1920757"/>
            <a:ext cx="398099" cy="619265"/>
            <a:chOff x="0" y="0"/>
            <a:chExt cx="796198" cy="1238530"/>
          </a:xfrm>
        </p:grpSpPr>
        <p:grpSp>
          <p:nvGrpSpPr>
            <p:cNvPr id="5" name="Group 5"/>
            <p:cNvGrpSpPr>
              <a:grpSpLocks noChangeAspect="1"/>
            </p:cNvGrpSpPr>
            <p:nvPr/>
          </p:nvGrpSpPr>
          <p:grpSpPr>
            <a:xfrm>
              <a:off x="0" y="0"/>
              <a:ext cx="796198" cy="1238530"/>
              <a:chOff x="0" y="0"/>
              <a:chExt cx="1270000" cy="1975556"/>
            </a:xfrm>
          </p:grpSpPr>
          <p:sp>
            <p:nvSpPr>
              <p:cNvPr id="6" name="Freeform 6"/>
              <p:cNvSpPr/>
              <p:nvPr/>
            </p:nvSpPr>
            <p:spPr>
              <a:xfrm>
                <a:off x="0" y="0"/>
                <a:ext cx="1270000" cy="1975556"/>
              </a:xfrm>
              <a:custGeom>
                <a:avLst/>
                <a:gdLst/>
                <a:ahLst/>
                <a:cxnLst/>
                <a:rect l="l" t="t" r="r" b="b"/>
                <a:pathLst>
                  <a:path w="1270000" h="1975556">
                    <a:moveTo>
                      <a:pt x="0" y="141111"/>
                    </a:moveTo>
                    <a:cubicBezTo>
                      <a:pt x="0" y="63178"/>
                      <a:pt x="63178" y="0"/>
                      <a:pt x="141111" y="0"/>
                    </a:cubicBezTo>
                    <a:lnTo>
                      <a:pt x="1128889" y="0"/>
                    </a:lnTo>
                    <a:cubicBezTo>
                      <a:pt x="1166314" y="0"/>
                      <a:pt x="1202206" y="14867"/>
                      <a:pt x="1228669" y="41330"/>
                    </a:cubicBezTo>
                    <a:cubicBezTo>
                      <a:pt x="1255133" y="67794"/>
                      <a:pt x="1270000" y="103686"/>
                      <a:pt x="1270000" y="141111"/>
                    </a:cubicBezTo>
                    <a:lnTo>
                      <a:pt x="1270000" y="1834444"/>
                    </a:lnTo>
                    <a:cubicBezTo>
                      <a:pt x="1270000" y="1912378"/>
                      <a:pt x="1206822" y="1975556"/>
                      <a:pt x="1128889" y="1975556"/>
                    </a:cubicBezTo>
                    <a:lnTo>
                      <a:pt x="846667" y="1975556"/>
                    </a:lnTo>
                    <a:lnTo>
                      <a:pt x="846667" y="1622778"/>
                    </a:lnTo>
                    <a:cubicBezTo>
                      <a:pt x="846667" y="1604065"/>
                      <a:pt x="839233" y="1586119"/>
                      <a:pt x="826001" y="1572887"/>
                    </a:cubicBezTo>
                    <a:cubicBezTo>
                      <a:pt x="812770" y="1559656"/>
                      <a:pt x="794824" y="1552222"/>
                      <a:pt x="776111" y="1552222"/>
                    </a:cubicBezTo>
                    <a:lnTo>
                      <a:pt x="493889" y="1552222"/>
                    </a:lnTo>
                    <a:cubicBezTo>
                      <a:pt x="475176" y="1552222"/>
                      <a:pt x="457230" y="1559656"/>
                      <a:pt x="443999" y="1572887"/>
                    </a:cubicBezTo>
                    <a:cubicBezTo>
                      <a:pt x="430767" y="1586119"/>
                      <a:pt x="423333" y="1604065"/>
                      <a:pt x="423333" y="1622778"/>
                    </a:cubicBezTo>
                    <a:lnTo>
                      <a:pt x="423333" y="1975556"/>
                    </a:lnTo>
                    <a:lnTo>
                      <a:pt x="141111" y="1975556"/>
                    </a:lnTo>
                    <a:cubicBezTo>
                      <a:pt x="63178" y="1975556"/>
                      <a:pt x="0" y="1912378"/>
                      <a:pt x="0" y="1834444"/>
                    </a:cubicBezTo>
                    <a:lnTo>
                      <a:pt x="0" y="141111"/>
                    </a:lnTo>
                    <a:moveTo>
                      <a:pt x="599722" y="635000"/>
                    </a:moveTo>
                    <a:cubicBezTo>
                      <a:pt x="580239" y="635000"/>
                      <a:pt x="564444" y="650794"/>
                      <a:pt x="564444" y="670278"/>
                    </a:cubicBezTo>
                    <a:lnTo>
                      <a:pt x="564444" y="811389"/>
                    </a:lnTo>
                    <a:cubicBezTo>
                      <a:pt x="564444" y="820745"/>
                      <a:pt x="568161" y="829718"/>
                      <a:pt x="574777" y="836334"/>
                    </a:cubicBezTo>
                    <a:cubicBezTo>
                      <a:pt x="581393" y="842950"/>
                      <a:pt x="590366" y="846667"/>
                      <a:pt x="599722" y="846667"/>
                    </a:cubicBezTo>
                    <a:lnTo>
                      <a:pt x="670278" y="846667"/>
                    </a:lnTo>
                    <a:cubicBezTo>
                      <a:pt x="679634" y="846667"/>
                      <a:pt x="688607" y="842950"/>
                      <a:pt x="695223" y="836334"/>
                    </a:cubicBezTo>
                    <a:cubicBezTo>
                      <a:pt x="701839" y="829718"/>
                      <a:pt x="705556" y="820745"/>
                      <a:pt x="705556" y="811389"/>
                    </a:cubicBezTo>
                    <a:lnTo>
                      <a:pt x="705556" y="670278"/>
                    </a:lnTo>
                    <a:cubicBezTo>
                      <a:pt x="705556" y="660922"/>
                      <a:pt x="701839" y="651948"/>
                      <a:pt x="695223" y="645333"/>
                    </a:cubicBezTo>
                    <a:cubicBezTo>
                      <a:pt x="688607" y="638717"/>
                      <a:pt x="679634" y="635000"/>
                      <a:pt x="670278" y="635000"/>
                    </a:cubicBezTo>
                    <a:lnTo>
                      <a:pt x="599722" y="635000"/>
                    </a:lnTo>
                    <a:moveTo>
                      <a:pt x="564444" y="246944"/>
                    </a:moveTo>
                    <a:lnTo>
                      <a:pt x="564444" y="388056"/>
                    </a:lnTo>
                    <a:cubicBezTo>
                      <a:pt x="564444" y="397412"/>
                      <a:pt x="568161" y="406385"/>
                      <a:pt x="574777" y="413001"/>
                    </a:cubicBezTo>
                    <a:cubicBezTo>
                      <a:pt x="581393" y="419617"/>
                      <a:pt x="590366" y="423333"/>
                      <a:pt x="599722" y="423333"/>
                    </a:cubicBezTo>
                    <a:lnTo>
                      <a:pt x="670278" y="423333"/>
                    </a:lnTo>
                    <a:cubicBezTo>
                      <a:pt x="679634" y="423333"/>
                      <a:pt x="688607" y="419617"/>
                      <a:pt x="695223" y="413001"/>
                    </a:cubicBezTo>
                    <a:cubicBezTo>
                      <a:pt x="701839" y="406385"/>
                      <a:pt x="705556" y="397412"/>
                      <a:pt x="705556" y="388056"/>
                    </a:cubicBezTo>
                    <a:lnTo>
                      <a:pt x="705556" y="246944"/>
                    </a:lnTo>
                    <a:cubicBezTo>
                      <a:pt x="705556" y="237588"/>
                      <a:pt x="701839" y="228615"/>
                      <a:pt x="695223" y="221999"/>
                    </a:cubicBezTo>
                    <a:cubicBezTo>
                      <a:pt x="688607" y="215383"/>
                      <a:pt x="679634" y="211667"/>
                      <a:pt x="670278" y="211667"/>
                    </a:cubicBezTo>
                    <a:lnTo>
                      <a:pt x="599722" y="211667"/>
                    </a:lnTo>
                    <a:cubicBezTo>
                      <a:pt x="590366" y="211667"/>
                      <a:pt x="581393" y="215383"/>
                      <a:pt x="574777" y="221999"/>
                    </a:cubicBezTo>
                    <a:cubicBezTo>
                      <a:pt x="568161" y="228615"/>
                      <a:pt x="564444" y="237588"/>
                      <a:pt x="564444" y="246944"/>
                    </a:cubicBezTo>
                    <a:moveTo>
                      <a:pt x="952500" y="1058333"/>
                    </a:moveTo>
                    <a:cubicBezTo>
                      <a:pt x="943144" y="1058333"/>
                      <a:pt x="934171" y="1062050"/>
                      <a:pt x="927555" y="1068666"/>
                    </a:cubicBezTo>
                    <a:cubicBezTo>
                      <a:pt x="920939" y="1075282"/>
                      <a:pt x="917222" y="1084255"/>
                      <a:pt x="917222" y="1093611"/>
                    </a:cubicBezTo>
                    <a:lnTo>
                      <a:pt x="917222" y="1234722"/>
                    </a:lnTo>
                    <a:cubicBezTo>
                      <a:pt x="917222" y="1244078"/>
                      <a:pt x="920939" y="1253052"/>
                      <a:pt x="927555" y="1259667"/>
                    </a:cubicBezTo>
                    <a:cubicBezTo>
                      <a:pt x="934171" y="1266283"/>
                      <a:pt x="943144" y="1270000"/>
                      <a:pt x="952500" y="1270000"/>
                    </a:cubicBezTo>
                    <a:lnTo>
                      <a:pt x="1023056" y="1270000"/>
                    </a:lnTo>
                    <a:cubicBezTo>
                      <a:pt x="1042539" y="1270000"/>
                      <a:pt x="1058333" y="1254206"/>
                      <a:pt x="1058333" y="1234722"/>
                    </a:cubicBezTo>
                    <a:lnTo>
                      <a:pt x="1058333" y="1093611"/>
                    </a:lnTo>
                    <a:cubicBezTo>
                      <a:pt x="1058333" y="1084255"/>
                      <a:pt x="1054617" y="1075282"/>
                      <a:pt x="1048001" y="1068666"/>
                    </a:cubicBezTo>
                    <a:cubicBezTo>
                      <a:pt x="1041385" y="1062050"/>
                      <a:pt x="1032412" y="1058333"/>
                      <a:pt x="1023056" y="1058333"/>
                    </a:cubicBezTo>
                    <a:lnTo>
                      <a:pt x="952500" y="1058333"/>
                    </a:lnTo>
                    <a:moveTo>
                      <a:pt x="917222" y="670278"/>
                    </a:moveTo>
                    <a:lnTo>
                      <a:pt x="917222" y="811389"/>
                    </a:lnTo>
                    <a:cubicBezTo>
                      <a:pt x="917222" y="830872"/>
                      <a:pt x="933017" y="846667"/>
                      <a:pt x="952500" y="846667"/>
                    </a:cubicBezTo>
                    <a:lnTo>
                      <a:pt x="1023056" y="846667"/>
                    </a:lnTo>
                    <a:cubicBezTo>
                      <a:pt x="1042539" y="846667"/>
                      <a:pt x="1058333" y="830872"/>
                      <a:pt x="1058333" y="811389"/>
                    </a:cubicBezTo>
                    <a:lnTo>
                      <a:pt x="1058333" y="670278"/>
                    </a:lnTo>
                    <a:cubicBezTo>
                      <a:pt x="1058333" y="650794"/>
                      <a:pt x="1042539" y="635000"/>
                      <a:pt x="1023056" y="635000"/>
                    </a:cubicBezTo>
                    <a:lnTo>
                      <a:pt x="952500" y="635000"/>
                    </a:lnTo>
                    <a:cubicBezTo>
                      <a:pt x="933017" y="635000"/>
                      <a:pt x="917222" y="650794"/>
                      <a:pt x="917222" y="670278"/>
                    </a:cubicBezTo>
                    <a:moveTo>
                      <a:pt x="952500" y="211667"/>
                    </a:moveTo>
                    <a:cubicBezTo>
                      <a:pt x="933017" y="211667"/>
                      <a:pt x="917222" y="227461"/>
                      <a:pt x="917222" y="246944"/>
                    </a:cubicBezTo>
                    <a:lnTo>
                      <a:pt x="917222" y="388056"/>
                    </a:lnTo>
                    <a:cubicBezTo>
                      <a:pt x="917222" y="407539"/>
                      <a:pt x="933017" y="423333"/>
                      <a:pt x="952500" y="423333"/>
                    </a:cubicBezTo>
                    <a:lnTo>
                      <a:pt x="1023056" y="423333"/>
                    </a:lnTo>
                    <a:cubicBezTo>
                      <a:pt x="1042539" y="423333"/>
                      <a:pt x="1058333" y="407539"/>
                      <a:pt x="1058333" y="388056"/>
                    </a:cubicBezTo>
                    <a:lnTo>
                      <a:pt x="1058333" y="246944"/>
                    </a:lnTo>
                    <a:cubicBezTo>
                      <a:pt x="1058333" y="227461"/>
                      <a:pt x="1042539" y="211667"/>
                      <a:pt x="1023056" y="211667"/>
                    </a:cubicBezTo>
                    <a:lnTo>
                      <a:pt x="952500" y="211667"/>
                    </a:lnTo>
                    <a:moveTo>
                      <a:pt x="211667" y="1093611"/>
                    </a:moveTo>
                    <a:lnTo>
                      <a:pt x="211667" y="1234722"/>
                    </a:lnTo>
                    <a:cubicBezTo>
                      <a:pt x="211667" y="1244078"/>
                      <a:pt x="215383" y="1253052"/>
                      <a:pt x="221999" y="1259667"/>
                    </a:cubicBezTo>
                    <a:cubicBezTo>
                      <a:pt x="228615" y="1266283"/>
                      <a:pt x="237588" y="1270000"/>
                      <a:pt x="246944" y="1270000"/>
                    </a:cubicBezTo>
                    <a:lnTo>
                      <a:pt x="317500" y="1270000"/>
                    </a:lnTo>
                    <a:cubicBezTo>
                      <a:pt x="336983" y="1270000"/>
                      <a:pt x="352778" y="1254206"/>
                      <a:pt x="352778" y="1234722"/>
                    </a:cubicBezTo>
                    <a:lnTo>
                      <a:pt x="352778" y="1093611"/>
                    </a:lnTo>
                    <a:cubicBezTo>
                      <a:pt x="352778" y="1084255"/>
                      <a:pt x="349061" y="1075282"/>
                      <a:pt x="342445" y="1068666"/>
                    </a:cubicBezTo>
                    <a:cubicBezTo>
                      <a:pt x="335829" y="1062050"/>
                      <a:pt x="326856" y="1058333"/>
                      <a:pt x="317500" y="1058333"/>
                    </a:cubicBezTo>
                    <a:lnTo>
                      <a:pt x="246944" y="1058333"/>
                    </a:lnTo>
                    <a:cubicBezTo>
                      <a:pt x="237588" y="1058333"/>
                      <a:pt x="228615" y="1062050"/>
                      <a:pt x="221999" y="1068666"/>
                    </a:cubicBezTo>
                    <a:cubicBezTo>
                      <a:pt x="215383" y="1075282"/>
                      <a:pt x="211667" y="1084255"/>
                      <a:pt x="211667" y="1093611"/>
                    </a:cubicBezTo>
                    <a:moveTo>
                      <a:pt x="246944" y="635000"/>
                    </a:moveTo>
                    <a:cubicBezTo>
                      <a:pt x="227461" y="635000"/>
                      <a:pt x="211667" y="650794"/>
                      <a:pt x="211667" y="670278"/>
                    </a:cubicBezTo>
                    <a:lnTo>
                      <a:pt x="211667" y="811389"/>
                    </a:lnTo>
                    <a:cubicBezTo>
                      <a:pt x="211667" y="820745"/>
                      <a:pt x="215383" y="829718"/>
                      <a:pt x="221999" y="836334"/>
                    </a:cubicBezTo>
                    <a:cubicBezTo>
                      <a:pt x="228615" y="842950"/>
                      <a:pt x="237588" y="846667"/>
                      <a:pt x="246944" y="846667"/>
                    </a:cubicBezTo>
                    <a:lnTo>
                      <a:pt x="317500" y="846667"/>
                    </a:lnTo>
                    <a:cubicBezTo>
                      <a:pt x="336983" y="846667"/>
                      <a:pt x="352778" y="830872"/>
                      <a:pt x="352778" y="811389"/>
                    </a:cubicBezTo>
                    <a:lnTo>
                      <a:pt x="352778" y="670278"/>
                    </a:lnTo>
                    <a:cubicBezTo>
                      <a:pt x="352778" y="650794"/>
                      <a:pt x="336983" y="635000"/>
                      <a:pt x="317500" y="635000"/>
                    </a:cubicBezTo>
                    <a:lnTo>
                      <a:pt x="246944" y="635000"/>
                    </a:lnTo>
                    <a:moveTo>
                      <a:pt x="211667" y="246944"/>
                    </a:moveTo>
                    <a:lnTo>
                      <a:pt x="211667" y="388056"/>
                    </a:lnTo>
                    <a:cubicBezTo>
                      <a:pt x="211667" y="407539"/>
                      <a:pt x="227461" y="423333"/>
                      <a:pt x="246944" y="423333"/>
                    </a:cubicBezTo>
                    <a:lnTo>
                      <a:pt x="317500" y="423333"/>
                    </a:lnTo>
                    <a:cubicBezTo>
                      <a:pt x="336983" y="423333"/>
                      <a:pt x="352778" y="407539"/>
                      <a:pt x="352778" y="388056"/>
                    </a:cubicBezTo>
                    <a:lnTo>
                      <a:pt x="352778" y="246944"/>
                    </a:lnTo>
                    <a:cubicBezTo>
                      <a:pt x="352778" y="227461"/>
                      <a:pt x="336983" y="211667"/>
                      <a:pt x="317500" y="211667"/>
                    </a:cubicBezTo>
                    <a:lnTo>
                      <a:pt x="246944" y="211667"/>
                    </a:lnTo>
                    <a:cubicBezTo>
                      <a:pt x="227461" y="211667"/>
                      <a:pt x="211667" y="227461"/>
                      <a:pt x="211667" y="246944"/>
                    </a:cubicBezTo>
                    <a:moveTo>
                      <a:pt x="599722" y="1058333"/>
                    </a:moveTo>
                    <a:cubicBezTo>
                      <a:pt x="590366" y="1058333"/>
                      <a:pt x="581393" y="1062050"/>
                      <a:pt x="574777" y="1068666"/>
                    </a:cubicBezTo>
                    <a:cubicBezTo>
                      <a:pt x="568161" y="1075282"/>
                      <a:pt x="564444" y="1084255"/>
                      <a:pt x="564444" y="1093611"/>
                    </a:cubicBezTo>
                    <a:lnTo>
                      <a:pt x="564444" y="1234722"/>
                    </a:lnTo>
                    <a:cubicBezTo>
                      <a:pt x="564444" y="1244078"/>
                      <a:pt x="568161" y="1253052"/>
                      <a:pt x="574777" y="1259667"/>
                    </a:cubicBezTo>
                    <a:cubicBezTo>
                      <a:pt x="581393" y="1266283"/>
                      <a:pt x="590366" y="1270000"/>
                      <a:pt x="599722" y="1270000"/>
                    </a:cubicBezTo>
                    <a:lnTo>
                      <a:pt x="670278" y="1270000"/>
                    </a:lnTo>
                    <a:cubicBezTo>
                      <a:pt x="689761" y="1270000"/>
                      <a:pt x="705556" y="1254206"/>
                      <a:pt x="705556" y="1234722"/>
                    </a:cubicBezTo>
                    <a:lnTo>
                      <a:pt x="705556" y="1093611"/>
                    </a:lnTo>
                    <a:cubicBezTo>
                      <a:pt x="705556" y="1084255"/>
                      <a:pt x="701839" y="1075282"/>
                      <a:pt x="695223" y="1068666"/>
                    </a:cubicBezTo>
                    <a:cubicBezTo>
                      <a:pt x="688607" y="1062050"/>
                      <a:pt x="679634" y="1058333"/>
                      <a:pt x="670278" y="1058333"/>
                    </a:cubicBezTo>
                    <a:lnTo>
                      <a:pt x="599722" y="1058333"/>
                    </a:lnTo>
                    <a:moveTo>
                      <a:pt x="776111" y="1622778"/>
                    </a:moveTo>
                    <a:lnTo>
                      <a:pt x="776111" y="1975556"/>
                    </a:lnTo>
                    <a:lnTo>
                      <a:pt x="493889" y="1975556"/>
                    </a:lnTo>
                    <a:lnTo>
                      <a:pt x="493889" y="1622778"/>
                    </a:lnTo>
                    <a:lnTo>
                      <a:pt x="776111" y="1622778"/>
                    </a:lnTo>
                  </a:path>
                </a:pathLst>
              </a:custGeom>
              <a:solidFill>
                <a:srgbClr val="84947F"/>
              </a:solidFill>
            </p:spPr>
          </p:sp>
        </p:grpSp>
      </p:grpSp>
      <p:grpSp>
        <p:nvGrpSpPr>
          <p:cNvPr id="7" name="Group 7"/>
          <p:cNvGrpSpPr/>
          <p:nvPr/>
        </p:nvGrpSpPr>
        <p:grpSpPr>
          <a:xfrm>
            <a:off x="7359460" y="3548583"/>
            <a:ext cx="616051" cy="404284"/>
            <a:chOff x="0" y="0"/>
            <a:chExt cx="1232102" cy="808567"/>
          </a:xfrm>
        </p:grpSpPr>
        <p:grpSp>
          <p:nvGrpSpPr>
            <p:cNvPr id="8" name="Group 8"/>
            <p:cNvGrpSpPr>
              <a:grpSpLocks noChangeAspect="1"/>
            </p:cNvGrpSpPr>
            <p:nvPr/>
          </p:nvGrpSpPr>
          <p:grpSpPr>
            <a:xfrm>
              <a:off x="0" y="0"/>
              <a:ext cx="1232102" cy="808567"/>
              <a:chOff x="0" y="0"/>
              <a:chExt cx="1270000" cy="833438"/>
            </a:xfrm>
          </p:grpSpPr>
          <p:sp>
            <p:nvSpPr>
              <p:cNvPr id="9" name="Freeform 9"/>
              <p:cNvSpPr/>
              <p:nvPr/>
            </p:nvSpPr>
            <p:spPr>
              <a:xfrm>
                <a:off x="0" y="0"/>
                <a:ext cx="1270000" cy="833438"/>
              </a:xfrm>
              <a:custGeom>
                <a:avLst/>
                <a:gdLst/>
                <a:ahLst/>
                <a:cxnLst/>
                <a:rect l="l" t="t" r="r" b="b"/>
                <a:pathLst>
                  <a:path w="1270000" h="833438">
                    <a:moveTo>
                      <a:pt x="1031875" y="119062"/>
                    </a:moveTo>
                    <a:lnTo>
                      <a:pt x="238125" y="119062"/>
                    </a:lnTo>
                    <a:lnTo>
                      <a:pt x="238125" y="595312"/>
                    </a:lnTo>
                    <a:lnTo>
                      <a:pt x="1031875" y="595312"/>
                    </a:lnTo>
                    <a:lnTo>
                      <a:pt x="1031875" y="119062"/>
                    </a:lnTo>
                    <a:close/>
                    <a:moveTo>
                      <a:pt x="198438" y="0"/>
                    </a:moveTo>
                    <a:cubicBezTo>
                      <a:pt x="154600" y="0"/>
                      <a:pt x="119062" y="35537"/>
                      <a:pt x="119062" y="79375"/>
                    </a:cubicBezTo>
                    <a:lnTo>
                      <a:pt x="119062" y="714375"/>
                    </a:lnTo>
                    <a:lnTo>
                      <a:pt x="1150938" y="714375"/>
                    </a:lnTo>
                    <a:lnTo>
                      <a:pt x="1150938" y="79375"/>
                    </a:lnTo>
                    <a:cubicBezTo>
                      <a:pt x="1150938" y="35537"/>
                      <a:pt x="1115400" y="0"/>
                      <a:pt x="1071562" y="0"/>
                    </a:cubicBezTo>
                    <a:lnTo>
                      <a:pt x="198438" y="0"/>
                    </a:lnTo>
                    <a:close/>
                    <a:moveTo>
                      <a:pt x="234831" y="79375"/>
                    </a:moveTo>
                    <a:lnTo>
                      <a:pt x="1035169" y="79375"/>
                    </a:lnTo>
                    <a:cubicBezTo>
                      <a:pt x="1055291" y="79375"/>
                      <a:pt x="1071562" y="94932"/>
                      <a:pt x="1071562" y="114102"/>
                    </a:cubicBezTo>
                    <a:lnTo>
                      <a:pt x="1071562" y="635000"/>
                    </a:lnTo>
                    <a:lnTo>
                      <a:pt x="198438" y="635000"/>
                    </a:lnTo>
                    <a:lnTo>
                      <a:pt x="198438" y="114102"/>
                    </a:lnTo>
                    <a:cubicBezTo>
                      <a:pt x="198438" y="94932"/>
                      <a:pt x="214709" y="79375"/>
                      <a:pt x="234831" y="79375"/>
                    </a:cubicBezTo>
                    <a:close/>
                    <a:moveTo>
                      <a:pt x="0" y="793750"/>
                    </a:moveTo>
                    <a:lnTo>
                      <a:pt x="0" y="754062"/>
                    </a:lnTo>
                    <a:lnTo>
                      <a:pt x="476250" y="754062"/>
                    </a:lnTo>
                    <a:cubicBezTo>
                      <a:pt x="476250" y="775981"/>
                      <a:pt x="494019" y="793750"/>
                      <a:pt x="515938" y="793750"/>
                    </a:cubicBezTo>
                    <a:lnTo>
                      <a:pt x="754062" y="793750"/>
                    </a:lnTo>
                    <a:cubicBezTo>
                      <a:pt x="775981" y="793750"/>
                      <a:pt x="793750" y="775981"/>
                      <a:pt x="793750" y="754062"/>
                    </a:cubicBezTo>
                    <a:lnTo>
                      <a:pt x="1270000" y="754062"/>
                    </a:lnTo>
                    <a:lnTo>
                      <a:pt x="1270000" y="793750"/>
                    </a:lnTo>
                    <a:cubicBezTo>
                      <a:pt x="1270000" y="815669"/>
                      <a:pt x="1252231" y="833438"/>
                      <a:pt x="1230312" y="833438"/>
                    </a:cubicBezTo>
                    <a:lnTo>
                      <a:pt x="39688" y="833438"/>
                    </a:lnTo>
                    <a:cubicBezTo>
                      <a:pt x="17769" y="833438"/>
                      <a:pt x="0" y="815669"/>
                      <a:pt x="0" y="793750"/>
                    </a:cubicBezTo>
                    <a:close/>
                  </a:path>
                </a:pathLst>
              </a:custGeom>
              <a:solidFill>
                <a:srgbClr val="84947F"/>
              </a:solidFill>
            </p:spPr>
          </p:sp>
        </p:grpSp>
      </p:grpSp>
      <p:grpSp>
        <p:nvGrpSpPr>
          <p:cNvPr id="10" name="Group 10"/>
          <p:cNvGrpSpPr/>
          <p:nvPr/>
        </p:nvGrpSpPr>
        <p:grpSpPr>
          <a:xfrm>
            <a:off x="7468436" y="2768391"/>
            <a:ext cx="317171" cy="563859"/>
            <a:chOff x="0" y="0"/>
            <a:chExt cx="634340" cy="1127715"/>
          </a:xfrm>
        </p:grpSpPr>
        <p:grpSp>
          <p:nvGrpSpPr>
            <p:cNvPr id="11" name="Group 11"/>
            <p:cNvGrpSpPr>
              <a:grpSpLocks noChangeAspect="1"/>
            </p:cNvGrpSpPr>
            <p:nvPr/>
          </p:nvGrpSpPr>
          <p:grpSpPr>
            <a:xfrm>
              <a:off x="0" y="0"/>
              <a:ext cx="634340" cy="1127715"/>
              <a:chOff x="0" y="0"/>
              <a:chExt cx="1270000" cy="2257778"/>
            </a:xfrm>
          </p:grpSpPr>
          <p:sp>
            <p:nvSpPr>
              <p:cNvPr id="12" name="Freeform 12"/>
              <p:cNvSpPr/>
              <p:nvPr/>
            </p:nvSpPr>
            <p:spPr>
              <a:xfrm>
                <a:off x="16351" y="0"/>
                <a:ext cx="1237228" cy="2257821"/>
              </a:xfrm>
              <a:custGeom>
                <a:avLst/>
                <a:gdLst/>
                <a:ahLst/>
                <a:cxnLst/>
                <a:rect l="l" t="t" r="r" b="b"/>
                <a:pathLst>
                  <a:path w="1237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path>
                </a:pathLst>
              </a:custGeom>
              <a:solidFill>
                <a:srgbClr val="84947F"/>
              </a:solidFill>
            </p:spPr>
          </p:sp>
        </p:grpSp>
      </p:grpSp>
      <p:sp>
        <p:nvSpPr>
          <p:cNvPr id="13" name="TextBox 13"/>
          <p:cNvSpPr txBox="1"/>
          <p:nvPr/>
        </p:nvSpPr>
        <p:spPr>
          <a:xfrm>
            <a:off x="685800" y="481748"/>
            <a:ext cx="4757808" cy="690254"/>
          </a:xfrm>
          <a:prstGeom prst="rect">
            <a:avLst/>
          </a:prstGeom>
        </p:spPr>
        <p:txBody>
          <a:bodyPr lIns="0" tIns="0" rIns="0" bIns="0" rtlCol="0" anchor="t">
            <a:spAutoFit/>
          </a:bodyPr>
          <a:lstStyle/>
          <a:p>
            <a:pPr>
              <a:lnSpc>
                <a:spcPts val="5333"/>
              </a:lnSpc>
            </a:pPr>
            <a:r>
              <a:rPr lang="en-US" sz="5333" dirty="0">
                <a:latin typeface="Public Sans"/>
              </a:rPr>
              <a:t>The Problem</a:t>
            </a:r>
          </a:p>
        </p:txBody>
      </p:sp>
      <p:sp>
        <p:nvSpPr>
          <p:cNvPr id="14" name="TextBox 14"/>
          <p:cNvSpPr txBox="1"/>
          <p:nvPr/>
        </p:nvSpPr>
        <p:spPr>
          <a:xfrm>
            <a:off x="685800" y="1920757"/>
            <a:ext cx="6101861" cy="1850956"/>
          </a:xfrm>
          <a:prstGeom prst="rect">
            <a:avLst/>
          </a:prstGeom>
        </p:spPr>
        <p:txBody>
          <a:bodyPr wrap="square" lIns="0" tIns="0" rIns="0" bIns="0" rtlCol="0" anchor="t">
            <a:spAutoFit/>
          </a:bodyPr>
          <a:lstStyle/>
          <a:p>
            <a:pPr>
              <a:lnSpc>
                <a:spcPts val="2427"/>
              </a:lnSpc>
            </a:pPr>
            <a:r>
              <a:rPr lang="en-US" sz="2400" dirty="0">
                <a:latin typeface="Public Sans"/>
              </a:rPr>
              <a:t>Microbiologists in the UK are often unable to exploit large genomics datasets to address key questions in microbiology because they lack access to the relevant computational resources, bioinformatics tools or expertise in data analysis. </a:t>
            </a:r>
            <a:r>
              <a:rPr lang="en-US" sz="2400" dirty="0">
                <a:latin typeface="Public Sans Bold"/>
              </a:rPr>
              <a:t>We provide these resources.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981200" y="495301"/>
            <a:ext cx="82296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9pPr>
          </a:lstStyle>
          <a:p>
            <a:r>
              <a:rPr lang="en-US" sz="3600" dirty="0"/>
              <a:t>Enter the Cloud…</a:t>
            </a:r>
          </a:p>
        </p:txBody>
      </p:sp>
      <p:sp>
        <p:nvSpPr>
          <p:cNvPr id="11" name="Cloud 10"/>
          <p:cNvSpPr/>
          <p:nvPr/>
        </p:nvSpPr>
        <p:spPr>
          <a:xfrm>
            <a:off x="5656455" y="3002777"/>
            <a:ext cx="4094540" cy="3015299"/>
          </a:xfrm>
          <a:prstGeom prst="cloud">
            <a:avLst/>
          </a:prstGeom>
          <a:solidFill>
            <a:schemeClr val="accent2">
              <a:lumMod val="60000"/>
              <a:lumOff val="40000"/>
            </a:schemeClr>
          </a:solidFill>
          <a:ln>
            <a:solidFill>
              <a:schemeClr val="tx1"/>
            </a:solidFill>
          </a:ln>
          <a:effectLst>
            <a:glow rad="228600">
              <a:schemeClr val="accent2">
                <a:satMod val="175000"/>
                <a:alpha val="40000"/>
              </a:schemeClr>
            </a:glow>
            <a:outerShdw blurRad="50800" dist="43000" dir="5400000"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lIns="91431" tIns="45715" rIns="91431" bIns="45715" spcCol="0" rtlCol="0" anchor="ctr"/>
          <a:lstStyle/>
          <a:p>
            <a:pPr algn="ctr"/>
            <a:endParaRPr lang="en-GB" sz="1400" i="1"/>
          </a:p>
        </p:txBody>
      </p:sp>
      <p:sp>
        <p:nvSpPr>
          <p:cNvPr id="2" name="Rectangle 1"/>
          <p:cNvSpPr/>
          <p:nvPr/>
        </p:nvSpPr>
        <p:spPr>
          <a:xfrm>
            <a:off x="2139837" y="1567811"/>
            <a:ext cx="3090099" cy="1296640"/>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Cloud computing is efficient</a:t>
            </a:r>
          </a:p>
          <a:p>
            <a:endParaRPr lang="en-GB" sz="1600" i="1" dirty="0"/>
          </a:p>
          <a:p>
            <a:r>
              <a:rPr lang="en-GB" sz="1600" i="1" dirty="0"/>
              <a:t>Provides value for money</a:t>
            </a:r>
          </a:p>
          <a:p>
            <a:r>
              <a:rPr lang="en-GB" sz="1600" i="1" dirty="0"/>
              <a:t>Removes hassle from end users</a:t>
            </a:r>
          </a:p>
        </p:txBody>
      </p:sp>
      <p:sp>
        <p:nvSpPr>
          <p:cNvPr id="25" name="Rectangle 24"/>
          <p:cNvSpPr/>
          <p:nvPr/>
        </p:nvSpPr>
        <p:spPr>
          <a:xfrm>
            <a:off x="2139837" y="3288619"/>
            <a:ext cx="3090099" cy="24167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Cloud computing provides a mechanism for sharing data and pipelines</a:t>
            </a:r>
          </a:p>
          <a:p>
            <a:endParaRPr lang="en-GB" sz="1600" i="1" dirty="0"/>
          </a:p>
          <a:p>
            <a:r>
              <a:rPr lang="en-GB" sz="1600" i="1" dirty="0"/>
              <a:t>Allows standardisation</a:t>
            </a:r>
          </a:p>
          <a:p>
            <a:r>
              <a:rPr lang="en-GB" sz="1600" i="1" dirty="0"/>
              <a:t>Enhances reproducibility</a:t>
            </a:r>
          </a:p>
          <a:p>
            <a:r>
              <a:rPr lang="en-GB" sz="1600" i="1" dirty="0"/>
              <a:t>Saves research time</a:t>
            </a:r>
          </a:p>
          <a:p>
            <a:r>
              <a:rPr lang="en-GB" sz="1600" i="1" dirty="0"/>
              <a:t>Makes training easier</a:t>
            </a:r>
          </a:p>
          <a:p>
            <a:endParaRPr lang="en-GB" sz="1400" dirty="0"/>
          </a:p>
        </p:txBody>
      </p:sp>
      <p:pic>
        <p:nvPicPr>
          <p:cNvPr id="28" name="Picture 27"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419382" y="1093132"/>
            <a:ext cx="1284431" cy="949361"/>
          </a:xfrm>
          <a:prstGeom prst="rect">
            <a:avLst/>
          </a:prstGeom>
          <a:ln>
            <a:noFill/>
          </a:ln>
          <a:effectLst>
            <a:softEdge rad="112500"/>
          </a:effectLst>
        </p:spPr>
      </p:pic>
      <p:pic>
        <p:nvPicPr>
          <p:cNvPr id="30" name="Picture 29"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846766" y="1199484"/>
            <a:ext cx="1284431" cy="949361"/>
          </a:xfrm>
          <a:prstGeom prst="rect">
            <a:avLst/>
          </a:prstGeom>
          <a:ln>
            <a:noFill/>
          </a:ln>
          <a:effectLst>
            <a:softEdge rad="112500"/>
          </a:effectLst>
        </p:spPr>
      </p:pic>
      <p:pic>
        <p:nvPicPr>
          <p:cNvPr id="31" name="Picture 30"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108779" y="1282838"/>
            <a:ext cx="1284431" cy="949361"/>
          </a:xfrm>
          <a:prstGeom prst="rect">
            <a:avLst/>
          </a:prstGeom>
          <a:ln>
            <a:noFill/>
          </a:ln>
          <a:effectLst>
            <a:softEdge rad="112500"/>
          </a:effectLst>
        </p:spPr>
      </p:pic>
      <p:cxnSp>
        <p:nvCxnSpPr>
          <p:cNvPr id="32" name="Straight Arrow Connector 31"/>
          <p:cNvCxnSpPr/>
          <p:nvPr/>
        </p:nvCxnSpPr>
        <p:spPr>
          <a:xfrm>
            <a:off x="6642178" y="2148844"/>
            <a:ext cx="369645" cy="950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2"/>
          </p:cNvCxnSpPr>
          <p:nvPr/>
        </p:nvCxnSpPr>
        <p:spPr>
          <a:xfrm flipH="1">
            <a:off x="7894962" y="2042491"/>
            <a:ext cx="166636" cy="960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8865193" y="2232199"/>
            <a:ext cx="487171" cy="632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3" cstate="print">
            <a:extLst>
              <a:ext uri="{28A0092B-C50C-407E-A947-70E740481C1C}">
                <a14:useLocalDpi xmlns:a14="http://schemas.microsoft.com/office/drawing/2010/main"/>
              </a:ext>
            </a:extLst>
          </a:blip>
          <a:srcRect l="35519" t="10574" r="37740" b="75008"/>
          <a:stretch/>
        </p:blipFill>
        <p:spPr>
          <a:xfrm>
            <a:off x="6353721" y="4038278"/>
            <a:ext cx="2445127" cy="723505"/>
          </a:xfrm>
          <a:prstGeom prst="rect">
            <a:avLst/>
          </a:prstGeom>
        </p:spPr>
      </p:pic>
    </p:spTree>
    <p:extLst>
      <p:ext uri="{BB962C8B-B14F-4D97-AF65-F5344CB8AC3E}">
        <p14:creationId xmlns:p14="http://schemas.microsoft.com/office/powerpoint/2010/main" val="329024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358741" y="4322670"/>
            <a:ext cx="258282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GB" sz="1400" dirty="0"/>
          </a:p>
          <a:p>
            <a:endParaRPr lang="en-GB" sz="1400" dirty="0"/>
          </a:p>
          <a:p>
            <a:pPr algn="ctr"/>
            <a:endParaRPr lang="en-GB" sz="1400" dirty="0"/>
          </a:p>
          <a:p>
            <a:pPr algn="ctr"/>
            <a:r>
              <a:rPr lang="en-GB" sz="1400" dirty="0"/>
              <a:t>One of the servers</a:t>
            </a:r>
          </a:p>
        </p:txBody>
      </p:sp>
      <p:sp>
        <p:nvSpPr>
          <p:cNvPr id="6" name="TextBox 5"/>
          <p:cNvSpPr txBox="1"/>
          <p:nvPr/>
        </p:nvSpPr>
        <p:spPr>
          <a:xfrm>
            <a:off x="1685470" y="1880433"/>
            <a:ext cx="2089412" cy="31085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Datacentre</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pPr algn="ctr"/>
            <a:r>
              <a:rPr lang="en-US" sz="1400" dirty="0"/>
              <a:t>W</a:t>
            </a:r>
            <a:r>
              <a:rPr lang="en-GB" sz="1400" dirty="0" err="1"/>
              <a:t>ith</a:t>
            </a:r>
            <a:r>
              <a:rPr lang="en-GB" sz="1400" dirty="0"/>
              <a:t> many servers</a:t>
            </a:r>
          </a:p>
          <a:p>
            <a:pPr algn="ctr"/>
            <a:r>
              <a:rPr lang="en-US" sz="1400" dirty="0"/>
              <a:t>a</a:t>
            </a:r>
            <a:r>
              <a:rPr lang="en-GB" sz="1400" dirty="0" err="1"/>
              <a:t>nd</a:t>
            </a:r>
            <a:r>
              <a:rPr lang="en-GB" sz="1400" dirty="0"/>
              <a:t> much storage</a:t>
            </a:r>
          </a:p>
        </p:txBody>
      </p:sp>
      <p:sp>
        <p:nvSpPr>
          <p:cNvPr id="2" name="Title 1"/>
          <p:cNvSpPr>
            <a:spLocks noGrp="1"/>
          </p:cNvSpPr>
          <p:nvPr>
            <p:ph type="title"/>
          </p:nvPr>
        </p:nvSpPr>
        <p:spPr/>
        <p:txBody>
          <a:bodyPr/>
          <a:lstStyle/>
          <a:p>
            <a:r>
              <a:rPr lang="en-GB" dirty="0"/>
              <a:t>How does the Cloud work?</a:t>
            </a:r>
          </a:p>
        </p:txBody>
      </p:sp>
      <p:sp>
        <p:nvSpPr>
          <p:cNvPr id="7" name="TextBox 6"/>
          <p:cNvSpPr txBox="1"/>
          <p:nvPr/>
        </p:nvSpPr>
        <p:spPr>
          <a:xfrm>
            <a:off x="8810246" y="1271243"/>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8" name="Picture 7"/>
          <p:cNvPicPr>
            <a:picLocks noChangeAspect="1"/>
          </p:cNvPicPr>
          <p:nvPr/>
        </p:nvPicPr>
        <p:blipFill>
          <a:blip r:embed="rId2"/>
          <a:stretch>
            <a:fillRect/>
          </a:stretch>
        </p:blipFill>
        <p:spPr>
          <a:xfrm>
            <a:off x="8879830" y="1509779"/>
            <a:ext cx="1244545" cy="1147056"/>
          </a:xfrm>
          <a:prstGeom prst="rect">
            <a:avLst/>
          </a:prstGeom>
        </p:spPr>
      </p:pic>
      <p:pic>
        <p:nvPicPr>
          <p:cNvPr id="9" name="Picture 8"/>
          <p:cNvPicPr>
            <a:picLocks noChangeAspect="1"/>
          </p:cNvPicPr>
          <p:nvPr/>
        </p:nvPicPr>
        <p:blipFill rotWithShape="1">
          <a:blip r:embed="rId3"/>
          <a:srcRect b="68721"/>
          <a:stretch/>
        </p:blipFill>
        <p:spPr>
          <a:xfrm>
            <a:off x="4356169" y="4188033"/>
            <a:ext cx="2549151" cy="812535"/>
          </a:xfrm>
          <a:prstGeom prst="rect">
            <a:avLst/>
          </a:prstGeom>
        </p:spPr>
      </p:pic>
      <p:sp>
        <p:nvSpPr>
          <p:cNvPr id="12" name="Rectangle 11"/>
          <p:cNvSpPr/>
          <p:nvPr/>
        </p:nvSpPr>
        <p:spPr>
          <a:xfrm>
            <a:off x="4358741" y="3004735"/>
            <a:ext cx="525345"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 name="TextBox 12"/>
          <p:cNvSpPr txBox="1"/>
          <p:nvPr/>
        </p:nvSpPr>
        <p:spPr>
          <a:xfrm>
            <a:off x="4008247" y="1208942"/>
            <a:ext cx="3542005" cy="1169551"/>
          </a:xfrm>
          <a:prstGeom prst="rect">
            <a:avLst/>
          </a:prstGeom>
          <a:noFill/>
        </p:spPr>
        <p:txBody>
          <a:bodyPr wrap="none" rtlCol="0">
            <a:spAutoFit/>
          </a:bodyPr>
          <a:lstStyle/>
          <a:p>
            <a:r>
              <a:rPr lang="en-GB" sz="1400" dirty="0"/>
              <a:t>A user wants a server</a:t>
            </a:r>
          </a:p>
          <a:p>
            <a:r>
              <a:rPr lang="en-GB" sz="1400" dirty="0"/>
              <a:t>The system spins up a </a:t>
            </a:r>
            <a:r>
              <a:rPr lang="en-GB" sz="1400" dirty="0" smtClean="0"/>
              <a:t>virtual notebook server </a:t>
            </a:r>
            <a:endParaRPr lang="en-GB" sz="1400" dirty="0"/>
          </a:p>
          <a:p>
            <a:r>
              <a:rPr lang="en-GB" sz="1400" i="1" dirty="0"/>
              <a:t>a self contained ‘module’ containing</a:t>
            </a:r>
          </a:p>
          <a:p>
            <a:r>
              <a:rPr lang="en-US" sz="1400" i="1" dirty="0"/>
              <a:t>o</a:t>
            </a:r>
            <a:r>
              <a:rPr lang="en-GB" sz="1400" i="1" dirty="0" err="1"/>
              <a:t>perating</a:t>
            </a:r>
            <a:r>
              <a:rPr lang="en-GB" sz="1400" i="1" dirty="0"/>
              <a:t> system and software</a:t>
            </a:r>
          </a:p>
          <a:p>
            <a:r>
              <a:rPr lang="en-US" sz="1400" dirty="0"/>
              <a:t>A</a:t>
            </a:r>
            <a:r>
              <a:rPr lang="en-GB" sz="1400" dirty="0" err="1"/>
              <a:t>nd</a:t>
            </a:r>
            <a:r>
              <a:rPr lang="en-GB" sz="1400" dirty="0"/>
              <a:t> slots it onto one of the servers</a:t>
            </a:r>
          </a:p>
        </p:txBody>
      </p:sp>
      <p:sp>
        <p:nvSpPr>
          <p:cNvPr id="15" name="Rectangle 14"/>
          <p:cNvSpPr/>
          <p:nvPr/>
        </p:nvSpPr>
        <p:spPr>
          <a:xfrm>
            <a:off x="4884086" y="3004735"/>
            <a:ext cx="1389141"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Rectangle 15"/>
          <p:cNvSpPr/>
          <p:nvPr/>
        </p:nvSpPr>
        <p:spPr>
          <a:xfrm>
            <a:off x="6273228" y="3004735"/>
            <a:ext cx="525345"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TextBox 16"/>
          <p:cNvSpPr txBox="1"/>
          <p:nvPr/>
        </p:nvSpPr>
        <p:spPr>
          <a:xfrm>
            <a:off x="8792850" y="3193368"/>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18" name="Picture 17"/>
          <p:cNvPicPr>
            <a:picLocks noChangeAspect="1"/>
          </p:cNvPicPr>
          <p:nvPr/>
        </p:nvPicPr>
        <p:blipFill>
          <a:blip r:embed="rId2"/>
          <a:stretch>
            <a:fillRect/>
          </a:stretch>
        </p:blipFill>
        <p:spPr>
          <a:xfrm>
            <a:off x="8862434" y="3431905"/>
            <a:ext cx="1244545" cy="1147056"/>
          </a:xfrm>
          <a:prstGeom prst="rect">
            <a:avLst/>
          </a:prstGeom>
        </p:spPr>
      </p:pic>
      <p:sp>
        <p:nvSpPr>
          <p:cNvPr id="19" name="TextBox 18"/>
          <p:cNvSpPr txBox="1"/>
          <p:nvPr/>
        </p:nvSpPr>
        <p:spPr>
          <a:xfrm>
            <a:off x="8776009" y="5045691"/>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20" name="Picture 19"/>
          <p:cNvPicPr>
            <a:picLocks noChangeAspect="1"/>
          </p:cNvPicPr>
          <p:nvPr/>
        </p:nvPicPr>
        <p:blipFill>
          <a:blip r:embed="rId2"/>
          <a:stretch>
            <a:fillRect/>
          </a:stretch>
        </p:blipFill>
        <p:spPr>
          <a:xfrm>
            <a:off x="8845593" y="5284228"/>
            <a:ext cx="1244545" cy="1147056"/>
          </a:xfrm>
          <a:prstGeom prst="rect">
            <a:avLst/>
          </a:prstGeom>
        </p:spPr>
      </p:pic>
      <p:cxnSp>
        <p:nvCxnSpPr>
          <p:cNvPr id="22" name="Straight Arrow Connector 21"/>
          <p:cNvCxnSpPr/>
          <p:nvPr/>
        </p:nvCxnSpPr>
        <p:spPr>
          <a:xfrm flipH="1">
            <a:off x="4707547" y="2127746"/>
            <a:ext cx="4154887" cy="2247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604485" y="4049873"/>
            <a:ext cx="3152123" cy="325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1"/>
          </p:cNvCxnSpPr>
          <p:nvPr/>
        </p:nvCxnSpPr>
        <p:spPr>
          <a:xfrm flipH="1" flipV="1">
            <a:off x="6603760" y="4789168"/>
            <a:ext cx="2172249" cy="949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2019" y="5416754"/>
            <a:ext cx="4005004" cy="738664"/>
          </a:xfrm>
          <a:prstGeom prst="rect">
            <a:avLst/>
          </a:prstGeom>
          <a:noFill/>
        </p:spPr>
        <p:txBody>
          <a:bodyPr wrap="square" rtlCol="0">
            <a:spAutoFit/>
          </a:bodyPr>
          <a:lstStyle/>
          <a:p>
            <a:r>
              <a:rPr lang="en-GB" sz="1400" dirty="0"/>
              <a:t>Other users also want systems</a:t>
            </a:r>
          </a:p>
          <a:p>
            <a:r>
              <a:rPr lang="en-GB" sz="1400" dirty="0"/>
              <a:t>The Cloud OS will load those up too</a:t>
            </a:r>
          </a:p>
          <a:p>
            <a:r>
              <a:rPr lang="en-GB" sz="1400" dirty="0"/>
              <a:t>Sharing a large server between users</a:t>
            </a:r>
          </a:p>
        </p:txBody>
      </p:sp>
      <p:pic>
        <p:nvPicPr>
          <p:cNvPr id="25" name="Picture 24"/>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8016" y="2387775"/>
            <a:ext cx="1877883" cy="2612792"/>
          </a:xfrm>
          <a:prstGeom prst="rect">
            <a:avLst/>
          </a:prstGeom>
          <a:ln w="3175" cap="sq" cmpd="sng">
            <a:solidFill>
              <a:srgbClr val="000000"/>
            </a:solidFill>
            <a:miter lim="800000"/>
          </a:ln>
          <a:effectLst>
            <a:outerShdw blurRad="57150" dist="50800" dir="2700000" algn="tl" rotWithShape="0">
              <a:srgbClr val="000000">
                <a:alpha val="40000"/>
              </a:srgbClr>
            </a:outerShdw>
          </a:effectLst>
        </p:spPr>
      </p:pic>
      <p:cxnSp>
        <p:nvCxnSpPr>
          <p:cNvPr id="31" name="Straight Arrow Connector 30"/>
          <p:cNvCxnSpPr>
            <a:cxnSpLocks/>
            <a:endCxn id="10" idx="1"/>
          </p:cNvCxnSpPr>
          <p:nvPr/>
        </p:nvCxnSpPr>
        <p:spPr>
          <a:xfrm>
            <a:off x="2945716" y="4410890"/>
            <a:ext cx="1413025" cy="388834"/>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0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2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3000"/>
                            </p:stCondLst>
                            <p:childTnLst>
                              <p:par>
                                <p:cTn id="28" presetID="10" presetClass="entr" presetSubtype="0" fill="hold" grpId="0" nodeType="afterEffect">
                                  <p:stCondLst>
                                    <p:cond delay="20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5500"/>
                            </p:stCondLst>
                            <p:childTnLst>
                              <p:par>
                                <p:cTn id="32" presetID="0" presetClass="path" presetSubtype="0" accel="50000" decel="50000" fill="hold" grpId="1" nodeType="afterEffect">
                                  <p:stCondLst>
                                    <p:cond delay="2000"/>
                                  </p:stCondLst>
                                  <p:childTnLst>
                                    <p:animMotion origin="layout" path="M 0 0 L 0.00382 0.17002 " pathEditMode="relative" ptsTypes="AA">
                                      <p:cBhvr>
                                        <p:cTn id="33" dur="2000" fill="hold"/>
                                        <p:tgtEl>
                                          <p:spTgt spid="12"/>
                                        </p:tgtEl>
                                        <p:attrNameLst>
                                          <p:attrName>ppt_x</p:attrName>
                                          <p:attrName>ppt_y</p:attrName>
                                        </p:attrNameLst>
                                      </p:cBhvr>
                                    </p:animMotion>
                                  </p:childTnLst>
                                </p:cTn>
                              </p:par>
                            </p:childTnLst>
                          </p:cTn>
                        </p:par>
                        <p:par>
                          <p:cTn id="34" fill="hold">
                            <p:stCondLst>
                              <p:cond delay="9500"/>
                            </p:stCondLst>
                            <p:childTnLst>
                              <p:par>
                                <p:cTn id="35" presetID="10"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10" presetClass="entr" presetSubtype="0" fill="hold" grpId="0" nodeType="afterEffect">
                                  <p:stCondLst>
                                    <p:cond delay="10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2000"/>
                            </p:stCondLst>
                            <p:childTnLst>
                              <p:par>
                                <p:cTn id="51" presetID="10" presetClass="entr" presetSubtype="0" fill="hold" grpId="0" nodeType="afterEffect">
                                  <p:stCondLst>
                                    <p:cond delay="10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3500"/>
                            </p:stCondLst>
                            <p:childTnLst>
                              <p:par>
                                <p:cTn id="55" presetID="0" presetClass="path" presetSubtype="0" accel="50000" decel="50000" fill="hold" grpId="1" nodeType="afterEffect">
                                  <p:stCondLst>
                                    <p:cond delay="1000"/>
                                  </p:stCondLst>
                                  <p:childTnLst>
                                    <p:animMotion origin="layout" path="M 0 0 L 0.00382 0.17002 " pathEditMode="relative" ptsTypes="AA">
                                      <p:cBhvr>
                                        <p:cTn id="56" dur="2000" fill="hold"/>
                                        <p:tgtEl>
                                          <p:spTgt spid="15"/>
                                        </p:tgtEl>
                                        <p:attrNameLst>
                                          <p:attrName>ppt_x</p:attrName>
                                          <p:attrName>ppt_y</p:attrName>
                                        </p:attrNameLst>
                                      </p:cBhvr>
                                    </p:animMotion>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par>
                          <p:cTn id="72" fill="hold">
                            <p:stCondLst>
                              <p:cond delay="8000"/>
                            </p:stCondLst>
                            <p:childTnLst>
                              <p:par>
                                <p:cTn id="73" presetID="0" presetClass="path" presetSubtype="0" accel="50000" decel="50000" fill="hold" grpId="1" nodeType="afterEffect">
                                  <p:stCondLst>
                                    <p:cond delay="0"/>
                                  </p:stCondLst>
                                  <p:childTnLst>
                                    <p:animMotion origin="layout" path="M 0 0 L 0.00382 0.17002 " pathEditMode="relative" ptsTypes="AA">
                                      <p:cBhvr>
                                        <p:cTn id="74" dur="2000" fill="hold"/>
                                        <p:tgtEl>
                                          <p:spTgt spid="16"/>
                                        </p:tgtEl>
                                        <p:attrNameLst>
                                          <p:attrName>ppt_x</p:attrName>
                                          <p:attrName>ppt_y</p:attrName>
                                        </p:attrNameLst>
                                      </p:cBhvr>
                                    </p:animMotion>
                                  </p:childTnLst>
                                </p:cTn>
                              </p:par>
                            </p:childTnLst>
                          </p:cTn>
                        </p:par>
                        <p:par>
                          <p:cTn id="75" fill="hold">
                            <p:stCondLst>
                              <p:cond delay="10000"/>
                            </p:stCondLst>
                            <p:childTnLst>
                              <p:par>
                                <p:cTn id="76" presetID="10" presetClass="entr" presetSubtype="0"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12" grpId="0" animBg="1"/>
      <p:bldP spid="12" grpId="1" animBg="1"/>
      <p:bldP spid="13" grpId="0"/>
      <p:bldP spid="15" grpId="0" animBg="1"/>
      <p:bldP spid="15" grpId="1" animBg="1"/>
      <p:bldP spid="16" grpId="0" animBg="1"/>
      <p:bldP spid="16" grpId="1" animBg="1"/>
      <p:bldP spid="17" grpId="0" animBg="1"/>
      <p:bldP spid="19"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p:txBody>
          <a:bodyPr/>
          <a:lstStyle/>
          <a:p>
            <a:pPr lvl="0"/>
            <a:r>
              <a:rPr lang="en-GB" dirty="0">
                <a:sym typeface="Helvetica Neue Light"/>
              </a:rPr>
              <a:t>MRC </a:t>
            </a:r>
            <a:r>
              <a:rPr lang="en" dirty="0">
                <a:sym typeface="Helvetica Neue Light"/>
              </a:rPr>
              <a:t>CLIMB</a:t>
            </a:r>
            <a:r>
              <a:rPr lang="en-GB" dirty="0">
                <a:sym typeface="Helvetica Neue Light"/>
              </a:rPr>
              <a:t> (2013-2020)</a:t>
            </a:r>
            <a:br>
              <a:rPr lang="en-GB" dirty="0">
                <a:sym typeface="Helvetica Neue Light"/>
              </a:rPr>
            </a:br>
            <a:r>
              <a:rPr lang="en-GB" sz="2667" dirty="0">
                <a:sym typeface="Helvetica Neue Light"/>
              </a:rPr>
              <a:t>Cloud Infrastructure for Microbial Bioinformatics</a:t>
            </a:r>
            <a:endParaRPr lang="en" sz="2667" dirty="0">
              <a:sym typeface="Helvetica Neue Light"/>
            </a:endParaRPr>
          </a:p>
        </p:txBody>
      </p:sp>
      <p:sp>
        <p:nvSpPr>
          <p:cNvPr id="2" name="TextBox 1"/>
          <p:cNvSpPr txBox="1"/>
          <p:nvPr/>
        </p:nvSpPr>
        <p:spPr>
          <a:xfrm>
            <a:off x="12740056" y="3867064"/>
            <a:ext cx="184731" cy="461665"/>
          </a:xfrm>
          <a:prstGeom prst="rect">
            <a:avLst/>
          </a:prstGeom>
          <a:noFill/>
        </p:spPr>
        <p:txBody>
          <a:bodyPr wrap="none" rtlCol="0">
            <a:spAutoFit/>
          </a:bodyPr>
          <a:lstStyle/>
          <a:p>
            <a:endParaRPr lang="en-US" sz="2400" dirty="0"/>
          </a:p>
        </p:txBody>
      </p:sp>
      <p:grpSp>
        <p:nvGrpSpPr>
          <p:cNvPr id="8" name="Group 2"/>
          <p:cNvGrpSpPr/>
          <p:nvPr/>
        </p:nvGrpSpPr>
        <p:grpSpPr>
          <a:xfrm>
            <a:off x="6061315" y="2459509"/>
            <a:ext cx="6130685" cy="3470676"/>
            <a:chOff x="-546816" y="-47625"/>
            <a:chExt cx="11181547" cy="6941352"/>
          </a:xfrm>
        </p:grpSpPr>
        <p:sp>
          <p:nvSpPr>
            <p:cNvPr id="9" name="TextBox 3"/>
            <p:cNvSpPr txBox="1"/>
            <p:nvPr/>
          </p:nvSpPr>
          <p:spPr>
            <a:xfrm>
              <a:off x="7707651" y="-47625"/>
              <a:ext cx="2927080" cy="576312"/>
            </a:xfrm>
            <a:prstGeom prst="rect">
              <a:avLst/>
            </a:prstGeom>
          </p:spPr>
          <p:txBody>
            <a:bodyPr wrap="square" lIns="0" tIns="0" rIns="0" bIns="0" rtlCol="0" anchor="t">
              <a:spAutoFit/>
            </a:bodyPr>
            <a:lstStyle/>
            <a:p>
              <a:pPr algn="ctr">
                <a:lnSpc>
                  <a:spcPts val="2389"/>
                </a:lnSpc>
              </a:pPr>
              <a:r>
                <a:rPr lang="en-US" sz="1733" dirty="0">
                  <a:latin typeface="Open Sans Light"/>
                </a:rPr>
                <a:t>Birmingham</a:t>
              </a:r>
            </a:p>
          </p:txBody>
        </p:sp>
        <p:sp>
          <p:nvSpPr>
            <p:cNvPr id="11" name="TextBox 4"/>
            <p:cNvSpPr txBox="1"/>
            <p:nvPr/>
          </p:nvSpPr>
          <p:spPr>
            <a:xfrm>
              <a:off x="7065872" y="5955471"/>
              <a:ext cx="1283558" cy="576312"/>
            </a:xfrm>
            <a:prstGeom prst="rect">
              <a:avLst/>
            </a:prstGeom>
          </p:spPr>
          <p:txBody>
            <a:bodyPr lIns="0" tIns="0" rIns="0" bIns="0" rtlCol="0" anchor="t">
              <a:spAutoFit/>
            </a:bodyPr>
            <a:lstStyle/>
            <a:p>
              <a:pPr algn="ctr">
                <a:lnSpc>
                  <a:spcPts val="2389"/>
                </a:lnSpc>
              </a:pPr>
              <a:r>
                <a:rPr lang="en-US" sz="1733" dirty="0">
                  <a:latin typeface="Open Sans Light"/>
                </a:rPr>
                <a:t>Cardiff</a:t>
              </a:r>
            </a:p>
          </p:txBody>
        </p:sp>
        <p:sp>
          <p:nvSpPr>
            <p:cNvPr id="12" name="TextBox 5"/>
            <p:cNvSpPr txBox="1"/>
            <p:nvPr/>
          </p:nvSpPr>
          <p:spPr>
            <a:xfrm>
              <a:off x="-546816" y="5955471"/>
              <a:ext cx="2251371" cy="576312"/>
            </a:xfrm>
            <a:prstGeom prst="rect">
              <a:avLst/>
            </a:prstGeom>
          </p:spPr>
          <p:txBody>
            <a:bodyPr wrap="square" lIns="0" tIns="0" rIns="0" bIns="0" rtlCol="0" anchor="t">
              <a:spAutoFit/>
            </a:bodyPr>
            <a:lstStyle/>
            <a:p>
              <a:pPr algn="ctr">
                <a:lnSpc>
                  <a:spcPts val="2389"/>
                </a:lnSpc>
              </a:pPr>
              <a:r>
                <a:rPr lang="en-US" sz="1733" dirty="0">
                  <a:latin typeface="Open Sans Light"/>
                </a:rPr>
                <a:t>Swansea</a:t>
              </a:r>
            </a:p>
          </p:txBody>
        </p:sp>
        <p:sp>
          <p:nvSpPr>
            <p:cNvPr id="13" name="TextBox 6"/>
            <p:cNvSpPr txBox="1"/>
            <p:nvPr/>
          </p:nvSpPr>
          <p:spPr>
            <a:xfrm>
              <a:off x="92303" y="-47625"/>
              <a:ext cx="1612252" cy="576312"/>
            </a:xfrm>
            <a:prstGeom prst="rect">
              <a:avLst/>
            </a:prstGeom>
          </p:spPr>
          <p:txBody>
            <a:bodyPr lIns="0" tIns="0" rIns="0" bIns="0" rtlCol="0" anchor="t">
              <a:spAutoFit/>
            </a:bodyPr>
            <a:lstStyle/>
            <a:p>
              <a:pPr algn="ctr">
                <a:lnSpc>
                  <a:spcPts val="2389"/>
                </a:lnSpc>
              </a:pPr>
              <a:r>
                <a:rPr lang="en-US" sz="1733" dirty="0">
                  <a:latin typeface="Open Sans Light"/>
                </a:rPr>
                <a:t>Warwick</a:t>
              </a:r>
            </a:p>
          </p:txBody>
        </p:sp>
        <p:grpSp>
          <p:nvGrpSpPr>
            <p:cNvPr id="14" name="Group 7"/>
            <p:cNvGrpSpPr>
              <a:grpSpLocks noChangeAspect="1"/>
            </p:cNvGrpSpPr>
            <p:nvPr/>
          </p:nvGrpSpPr>
          <p:grpSpPr>
            <a:xfrm>
              <a:off x="1371608" y="224737"/>
              <a:ext cx="6668990" cy="6668990"/>
              <a:chOff x="0" y="0"/>
              <a:chExt cx="2540000" cy="2540000"/>
            </a:xfrm>
          </p:grpSpPr>
          <p:sp>
            <p:nvSpPr>
              <p:cNvPr id="15" name="Freeform 8"/>
              <p:cNvSpPr/>
              <p:nvPr/>
            </p:nvSpPr>
            <p:spPr>
              <a:xfrm>
                <a:off x="1270000" y="0"/>
                <a:ext cx="1285798" cy="1333474"/>
              </a:xfrm>
              <a:custGeom>
                <a:avLst/>
                <a:gdLst/>
                <a:ahLst/>
                <a:cxnLst/>
                <a:rect l="l" t="t" r="r" b="b"/>
                <a:pathLst>
                  <a:path w="1285798" h="1333474">
                    <a:moveTo>
                      <a:pt x="0" y="0"/>
                    </a:moveTo>
                    <a:cubicBezTo>
                      <a:pt x="347841" y="0"/>
                      <a:pt x="680458" y="142671"/>
                      <a:pt x="920193" y="394703"/>
                    </a:cubicBezTo>
                    <a:cubicBezTo>
                      <a:pt x="1159929" y="646735"/>
                      <a:pt x="1285798" y="986067"/>
                      <a:pt x="1268413" y="1333474"/>
                    </a:cubicBezTo>
                    <a:lnTo>
                      <a:pt x="634206" y="1301737"/>
                    </a:lnTo>
                    <a:cubicBezTo>
                      <a:pt x="642899" y="1128034"/>
                      <a:pt x="579964" y="958368"/>
                      <a:pt x="460097" y="832352"/>
                    </a:cubicBezTo>
                    <a:cubicBezTo>
                      <a:pt x="340229" y="706336"/>
                      <a:pt x="173920" y="635000"/>
                      <a:pt x="0" y="635000"/>
                    </a:cubicBezTo>
                    <a:close/>
                  </a:path>
                </a:pathLst>
              </a:custGeom>
              <a:solidFill>
                <a:srgbClr val="D5833A"/>
              </a:solidFill>
            </p:spPr>
          </p:sp>
          <p:sp>
            <p:nvSpPr>
              <p:cNvPr id="16" name="Freeform 9"/>
              <p:cNvSpPr/>
              <p:nvPr/>
            </p:nvSpPr>
            <p:spPr>
              <a:xfrm>
                <a:off x="1206526" y="1270000"/>
                <a:ext cx="1333474" cy="1285798"/>
              </a:xfrm>
              <a:custGeom>
                <a:avLst/>
                <a:gdLst/>
                <a:ahLst/>
                <a:cxnLst/>
                <a:rect l="l" t="t" r="r" b="b"/>
                <a:pathLst>
                  <a:path w="1333474" h="1285798">
                    <a:moveTo>
                      <a:pt x="1333474" y="0"/>
                    </a:moveTo>
                    <a:cubicBezTo>
                      <a:pt x="1333474" y="347841"/>
                      <a:pt x="1190803" y="680458"/>
                      <a:pt x="938771" y="920193"/>
                    </a:cubicBezTo>
                    <a:cubicBezTo>
                      <a:pt x="686738" y="1159929"/>
                      <a:pt x="347407" y="1285798"/>
                      <a:pt x="0" y="1268413"/>
                    </a:cubicBezTo>
                    <a:lnTo>
                      <a:pt x="31737" y="634206"/>
                    </a:lnTo>
                    <a:cubicBezTo>
                      <a:pt x="205440" y="642899"/>
                      <a:pt x="375106" y="579964"/>
                      <a:pt x="501122" y="460097"/>
                    </a:cubicBezTo>
                    <a:cubicBezTo>
                      <a:pt x="627138" y="340229"/>
                      <a:pt x="698474" y="173920"/>
                      <a:pt x="698474" y="0"/>
                    </a:cubicBezTo>
                    <a:close/>
                  </a:path>
                </a:pathLst>
              </a:custGeom>
              <a:solidFill>
                <a:srgbClr val="AB5D32"/>
              </a:solidFill>
            </p:spPr>
          </p:sp>
          <p:sp>
            <p:nvSpPr>
              <p:cNvPr id="17" name="Freeform 10"/>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651592" y="31737"/>
                    </a:lnTo>
                    <a:cubicBezTo>
                      <a:pt x="642899" y="205440"/>
                      <a:pt x="705834" y="375106"/>
                      <a:pt x="825701" y="501122"/>
                    </a:cubicBezTo>
                    <a:cubicBezTo>
                      <a:pt x="945569" y="627138"/>
                      <a:pt x="1111878" y="698474"/>
                      <a:pt x="1285798" y="698474"/>
                    </a:cubicBezTo>
                    <a:close/>
                  </a:path>
                </a:pathLst>
              </a:custGeom>
              <a:solidFill>
                <a:srgbClr val="7E3B27"/>
              </a:solidFill>
            </p:spPr>
          </p:sp>
          <p:sp>
            <p:nvSpPr>
              <p:cNvPr id="18" name="Freeform 11"/>
              <p:cNvSpPr/>
              <p:nvPr/>
            </p:nvSpPr>
            <p:spPr>
              <a:xfrm>
                <a:off x="0" y="0"/>
                <a:ext cx="1269937" cy="1270000"/>
              </a:xfrm>
              <a:custGeom>
                <a:avLst/>
                <a:gdLst/>
                <a:ahLst/>
                <a:cxnLst/>
                <a:rect l="l" t="t" r="r" b="b"/>
                <a:pathLst>
                  <a:path w="1269937" h="1270000">
                    <a:moveTo>
                      <a:pt x="0" y="1270000"/>
                    </a:moveTo>
                    <a:cubicBezTo>
                      <a:pt x="0" y="568648"/>
                      <a:pt x="568521" y="70"/>
                      <a:pt x="1269873" y="0"/>
                    </a:cubicBezTo>
                    <a:lnTo>
                      <a:pt x="1269937" y="635000"/>
                    </a:lnTo>
                    <a:cubicBezTo>
                      <a:pt x="919260" y="635035"/>
                      <a:pt x="635000" y="919324"/>
                      <a:pt x="635000" y="1270000"/>
                    </a:cubicBezTo>
                    <a:close/>
                  </a:path>
                </a:pathLst>
              </a:custGeom>
              <a:solidFill>
                <a:srgbClr val="511E19"/>
              </a:solidFill>
            </p:spPr>
          </p:sp>
          <p:sp>
            <p:nvSpPr>
              <p:cNvPr id="19" name="Freeform 12"/>
              <p:cNvSpPr/>
              <p:nvPr/>
            </p:nvSpPr>
            <p:spPr>
              <a:xfrm>
                <a:off x="1270000" y="0"/>
                <a:ext cx="127" cy="635000"/>
              </a:xfrm>
              <a:custGeom>
                <a:avLst/>
                <a:gdLst/>
                <a:ahLst/>
                <a:cxnLst/>
                <a:rect l="l" t="t" r="r" b="b"/>
                <a:pathLst>
                  <a:path w="127" h="635000">
                    <a:moveTo>
                      <a:pt x="0" y="0"/>
                    </a:moveTo>
                    <a:cubicBezTo>
                      <a:pt x="42" y="0"/>
                      <a:pt x="85" y="0"/>
                      <a:pt x="127" y="0"/>
                    </a:cubicBezTo>
                    <a:lnTo>
                      <a:pt x="63" y="635000"/>
                    </a:lnTo>
                    <a:cubicBezTo>
                      <a:pt x="42" y="635000"/>
                      <a:pt x="21" y="635000"/>
                      <a:pt x="0" y="635000"/>
                    </a:cubicBezTo>
                    <a:close/>
                  </a:path>
                </a:pathLst>
              </a:custGeom>
              <a:solidFill>
                <a:srgbClr val="280400"/>
              </a:solidFill>
            </p:spPr>
          </p:sp>
        </p:grpSp>
      </p:grpSp>
      <p:grpSp>
        <p:nvGrpSpPr>
          <p:cNvPr id="20" name="Group 20"/>
          <p:cNvGrpSpPr/>
          <p:nvPr/>
        </p:nvGrpSpPr>
        <p:grpSpPr>
          <a:xfrm>
            <a:off x="7985272" y="3826332"/>
            <a:ext cx="2031555" cy="790472"/>
            <a:chOff x="0" y="-28575"/>
            <a:chExt cx="3705283" cy="1580940"/>
          </a:xfrm>
        </p:grpSpPr>
        <p:sp>
          <p:nvSpPr>
            <p:cNvPr id="21" name="TextBox 21"/>
            <p:cNvSpPr txBox="1"/>
            <p:nvPr/>
          </p:nvSpPr>
          <p:spPr>
            <a:xfrm>
              <a:off x="0" y="869359"/>
              <a:ext cx="3705283" cy="683006"/>
            </a:xfrm>
            <a:prstGeom prst="rect">
              <a:avLst/>
            </a:prstGeom>
          </p:spPr>
          <p:txBody>
            <a:bodyPr lIns="0" tIns="0" rIns="0" bIns="0" rtlCol="0" anchor="t">
              <a:spAutoFit/>
            </a:bodyPr>
            <a:lstStyle/>
            <a:p>
              <a:pPr algn="ctr">
                <a:lnSpc>
                  <a:spcPts val="2755"/>
                </a:lnSpc>
              </a:pPr>
              <a:r>
                <a:rPr lang="en-US" sz="2133" dirty="0">
                  <a:latin typeface="Public Sans"/>
                </a:rPr>
                <a:t>OpenStack</a:t>
              </a:r>
            </a:p>
          </p:txBody>
        </p:sp>
        <p:sp>
          <p:nvSpPr>
            <p:cNvPr id="22" name="TextBox 22"/>
            <p:cNvSpPr txBox="1"/>
            <p:nvPr/>
          </p:nvSpPr>
          <p:spPr>
            <a:xfrm>
              <a:off x="0" y="-28575"/>
              <a:ext cx="3705283" cy="853308"/>
            </a:xfrm>
            <a:prstGeom prst="rect">
              <a:avLst/>
            </a:prstGeom>
          </p:spPr>
          <p:txBody>
            <a:bodyPr lIns="0" tIns="0" rIns="0" bIns="0" rtlCol="0" anchor="t">
              <a:spAutoFit/>
            </a:bodyPr>
            <a:lstStyle/>
            <a:p>
              <a:pPr algn="ctr">
                <a:lnSpc>
                  <a:spcPts val="1747"/>
                </a:lnSpc>
              </a:pPr>
              <a:r>
                <a:rPr lang="en-US" sz="1333">
                  <a:latin typeface="Public Sans Thin"/>
                </a:rPr>
                <a:t>Virtual Computing Environment</a:t>
              </a:r>
            </a:p>
          </p:txBody>
        </p:sp>
      </p:grpSp>
      <p:sp>
        <p:nvSpPr>
          <p:cNvPr id="4" name="Rectangle 3"/>
          <p:cNvSpPr/>
          <p:nvPr/>
        </p:nvSpPr>
        <p:spPr>
          <a:xfrm>
            <a:off x="7126111" y="1213083"/>
            <a:ext cx="4374444" cy="959045"/>
          </a:xfrm>
          <a:prstGeom prst="rect">
            <a:avLst/>
          </a:prstGeom>
        </p:spPr>
        <p:txBody>
          <a:bodyPr wrap="square">
            <a:spAutoFit/>
          </a:bodyPr>
          <a:lstStyle/>
          <a:p>
            <a:pPr algn="ctr">
              <a:lnSpc>
                <a:spcPts val="3467"/>
              </a:lnSpc>
            </a:pPr>
            <a:r>
              <a:rPr lang="en-US" sz="2400" dirty="0">
                <a:latin typeface="Public Sans"/>
              </a:rPr>
              <a:t>Cloud Environment,  root access to VMs, pre-installed OS</a:t>
            </a:r>
          </a:p>
        </p:txBody>
      </p:sp>
      <p:grpSp>
        <p:nvGrpSpPr>
          <p:cNvPr id="23" name="Group 16"/>
          <p:cNvGrpSpPr/>
          <p:nvPr/>
        </p:nvGrpSpPr>
        <p:grpSpPr>
          <a:xfrm>
            <a:off x="463472" y="1792617"/>
            <a:ext cx="2782835" cy="1595891"/>
            <a:chOff x="0" y="0"/>
            <a:chExt cx="2782835" cy="1595891"/>
          </a:xfrm>
          <a:solidFill>
            <a:schemeClr val="tx1"/>
          </a:solidFill>
        </p:grpSpPr>
        <p:grpSp>
          <p:nvGrpSpPr>
            <p:cNvPr id="24" name="Group 17"/>
            <p:cNvGrpSpPr>
              <a:grpSpLocks noChangeAspect="1"/>
            </p:cNvGrpSpPr>
            <p:nvPr/>
          </p:nvGrpSpPr>
          <p:grpSpPr>
            <a:xfrm>
              <a:off x="0" y="0"/>
              <a:ext cx="2782835" cy="1595891"/>
              <a:chOff x="0" y="0"/>
              <a:chExt cx="3937000" cy="2257778"/>
            </a:xfrm>
            <a:grpFill/>
          </p:grpSpPr>
          <p:sp>
            <p:nvSpPr>
              <p:cNvPr id="25" name="Freeform 18"/>
              <p:cNvSpPr/>
              <p:nvPr/>
            </p:nvSpPr>
            <p:spPr>
              <a:xfrm>
                <a:off x="16351" y="0"/>
                <a:ext cx="3904228" cy="2257821"/>
              </a:xfrm>
              <a:custGeom>
                <a:avLst/>
                <a:gdLst/>
                <a:ahLst/>
                <a:cxnLst/>
                <a:rect l="l" t="t" r="r" b="b"/>
                <a:pathLst>
                  <a:path w="3904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path>
                </a:pathLst>
              </a:custGeom>
              <a:grpFill/>
            </p:spPr>
          </p:sp>
        </p:grpSp>
      </p:grpSp>
      <p:pic>
        <p:nvPicPr>
          <p:cNvPr id="27" name="Picture 20"/>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732690" y="3273139"/>
            <a:ext cx="2885421" cy="872840"/>
          </a:xfrm>
          <a:prstGeom prst="rect">
            <a:avLst/>
          </a:prstGeom>
          <a:ln>
            <a:noFill/>
          </a:ln>
        </p:spPr>
      </p:pic>
      <p:grpSp>
        <p:nvGrpSpPr>
          <p:cNvPr id="28" name="Group 27"/>
          <p:cNvGrpSpPr/>
          <p:nvPr/>
        </p:nvGrpSpPr>
        <p:grpSpPr>
          <a:xfrm>
            <a:off x="463472" y="3565375"/>
            <a:ext cx="2782835" cy="1595891"/>
            <a:chOff x="0" y="0"/>
            <a:chExt cx="2782835" cy="1595891"/>
          </a:xfrm>
          <a:solidFill>
            <a:schemeClr val="tx1"/>
          </a:solidFill>
        </p:grpSpPr>
        <p:grpSp>
          <p:nvGrpSpPr>
            <p:cNvPr id="29" name="Group 28"/>
            <p:cNvGrpSpPr>
              <a:grpSpLocks noChangeAspect="1"/>
            </p:cNvGrpSpPr>
            <p:nvPr/>
          </p:nvGrpSpPr>
          <p:grpSpPr>
            <a:xfrm>
              <a:off x="0" y="0"/>
              <a:ext cx="2782835" cy="1595891"/>
              <a:chOff x="0" y="0"/>
              <a:chExt cx="3937000" cy="2257778"/>
            </a:xfrm>
            <a:grpFill/>
          </p:grpSpPr>
          <p:sp>
            <p:nvSpPr>
              <p:cNvPr id="30" name="Freeform 29"/>
              <p:cNvSpPr/>
              <p:nvPr/>
            </p:nvSpPr>
            <p:spPr>
              <a:xfrm>
                <a:off x="16351" y="0"/>
                <a:ext cx="3904228" cy="2257821"/>
              </a:xfrm>
              <a:custGeom>
                <a:avLst/>
                <a:gdLst/>
                <a:ahLst/>
                <a:cxnLst/>
                <a:rect l="l" t="t" r="r" b="b"/>
                <a:pathLst>
                  <a:path w="3904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moveTo>
                      <a:pt x="1952149" y="0"/>
                    </a:moveTo>
                    <a:cubicBezTo>
                      <a:pt x="1835249" y="0"/>
                      <a:pt x="1740482" y="94766"/>
                      <a:pt x="1740482" y="211667"/>
                    </a:cubicBezTo>
                    <a:lnTo>
                      <a:pt x="1740482" y="282222"/>
                    </a:lnTo>
                    <a:cubicBezTo>
                      <a:pt x="1740482" y="399122"/>
                      <a:pt x="1835249" y="493889"/>
                      <a:pt x="1952149" y="493889"/>
                    </a:cubicBezTo>
                    <a:cubicBezTo>
                      <a:pt x="2069049" y="493889"/>
                      <a:pt x="2163816" y="399122"/>
                      <a:pt x="2163816" y="282222"/>
                    </a:cubicBezTo>
                    <a:lnTo>
                      <a:pt x="2163816" y="211667"/>
                    </a:lnTo>
                    <a:cubicBezTo>
                      <a:pt x="2163816" y="94766"/>
                      <a:pt x="2069049" y="0"/>
                      <a:pt x="1952149" y="0"/>
                    </a:cubicBezTo>
                    <a:moveTo>
                      <a:pt x="1732933" y="969998"/>
                    </a:moveTo>
                    <a:cubicBezTo>
                      <a:pt x="1734132" y="961884"/>
                      <a:pt x="1722702" y="958709"/>
                      <a:pt x="1719527" y="966258"/>
                    </a:cubicBezTo>
                    <a:lnTo>
                      <a:pt x="1565505" y="1325598"/>
                    </a:lnTo>
                    <a:cubicBezTo>
                      <a:pt x="1543248" y="1377518"/>
                      <a:pt x="1492172" y="1411161"/>
                      <a:pt x="1435682" y="1411111"/>
                    </a:cubicBezTo>
                    <a:lnTo>
                      <a:pt x="1370630" y="1411111"/>
                    </a:lnTo>
                    <a:cubicBezTo>
                      <a:pt x="1358766" y="1411122"/>
                      <a:pt x="1347690" y="1405168"/>
                      <a:pt x="1341155" y="1395265"/>
                    </a:cubicBezTo>
                    <a:cubicBezTo>
                      <a:pt x="1334620" y="1385363"/>
                      <a:pt x="1333500" y="1372839"/>
                      <a:pt x="1338175" y="1361934"/>
                    </a:cubicBezTo>
                    <a:lnTo>
                      <a:pt x="1528816" y="917222"/>
                    </a:lnTo>
                    <a:lnTo>
                      <a:pt x="1598948" y="741821"/>
                    </a:lnTo>
                    <a:cubicBezTo>
                      <a:pt x="1641818" y="634683"/>
                      <a:pt x="1745595" y="564437"/>
                      <a:pt x="1860991" y="564444"/>
                    </a:cubicBezTo>
                    <a:lnTo>
                      <a:pt x="2043307" y="564444"/>
                    </a:lnTo>
                    <a:cubicBezTo>
                      <a:pt x="2158703" y="564437"/>
                      <a:pt x="2262480" y="634683"/>
                      <a:pt x="2305350" y="741821"/>
                    </a:cubicBezTo>
                    <a:lnTo>
                      <a:pt x="2375482" y="917222"/>
                    </a:lnTo>
                    <a:lnTo>
                      <a:pt x="2566053" y="1361934"/>
                    </a:lnTo>
                    <a:cubicBezTo>
                      <a:pt x="2570728" y="1372839"/>
                      <a:pt x="2569608" y="1385363"/>
                      <a:pt x="2563072" y="1395265"/>
                    </a:cubicBezTo>
                    <a:cubicBezTo>
                      <a:pt x="2556537" y="1405168"/>
                      <a:pt x="2545462" y="1411122"/>
                      <a:pt x="2533597" y="1411111"/>
                    </a:cubicBezTo>
                    <a:lnTo>
                      <a:pt x="2468545" y="1411111"/>
                    </a:lnTo>
                    <a:cubicBezTo>
                      <a:pt x="2412107" y="1411105"/>
                      <a:pt x="2361101" y="1377471"/>
                      <a:pt x="2338864" y="1325598"/>
                    </a:cubicBezTo>
                    <a:lnTo>
                      <a:pt x="2184841" y="966258"/>
                    </a:lnTo>
                    <a:cubicBezTo>
                      <a:pt x="2181596" y="958709"/>
                      <a:pt x="2170236" y="961884"/>
                      <a:pt x="2171365" y="969998"/>
                    </a:cubicBezTo>
                    <a:lnTo>
                      <a:pt x="2234371" y="1411111"/>
                    </a:lnTo>
                    <a:lnTo>
                      <a:pt x="2301752" y="2219607"/>
                    </a:lnTo>
                    <a:cubicBezTo>
                      <a:pt x="2302560" y="2229429"/>
                      <a:pt x="2299223" y="2239141"/>
                      <a:pt x="2292548" y="2246392"/>
                    </a:cubicBezTo>
                    <a:cubicBezTo>
                      <a:pt x="2285874" y="2253643"/>
                      <a:pt x="2276470" y="2257771"/>
                      <a:pt x="2266615" y="2257778"/>
                    </a:cubicBezTo>
                    <a:lnTo>
                      <a:pt x="2212781" y="2257778"/>
                    </a:lnTo>
                    <a:cubicBezTo>
                      <a:pt x="2143800" y="2257786"/>
                      <a:pt x="2084923" y="2207921"/>
                      <a:pt x="2073575" y="2139879"/>
                    </a:cubicBezTo>
                    <a:lnTo>
                      <a:pt x="1959205" y="1452880"/>
                    </a:lnTo>
                    <a:cubicBezTo>
                      <a:pt x="1957864" y="1444978"/>
                      <a:pt x="1946575" y="1444978"/>
                      <a:pt x="1945234" y="1452880"/>
                    </a:cubicBezTo>
                    <a:lnTo>
                      <a:pt x="1830793" y="2139879"/>
                    </a:lnTo>
                    <a:cubicBezTo>
                      <a:pt x="1819442" y="2207948"/>
                      <a:pt x="1760525" y="2257821"/>
                      <a:pt x="1691517" y="2257778"/>
                    </a:cubicBezTo>
                    <a:lnTo>
                      <a:pt x="1637683" y="2257778"/>
                    </a:lnTo>
                    <a:cubicBezTo>
                      <a:pt x="1627828" y="2257771"/>
                      <a:pt x="1618424" y="2253643"/>
                      <a:pt x="1611750" y="2246392"/>
                    </a:cubicBezTo>
                    <a:cubicBezTo>
                      <a:pt x="1605075" y="2239141"/>
                      <a:pt x="1601738" y="2229429"/>
                      <a:pt x="1602546" y="2219607"/>
                    </a:cubicBezTo>
                    <a:lnTo>
                      <a:pt x="1669927" y="1411111"/>
                    </a:lnTo>
                    <a:lnTo>
                      <a:pt x="1732933" y="969998"/>
                    </a:lnTo>
                    <a:moveTo>
                      <a:pt x="3285649" y="0"/>
                    </a:moveTo>
                    <a:cubicBezTo>
                      <a:pt x="3168749" y="0"/>
                      <a:pt x="3073982" y="94766"/>
                      <a:pt x="3073982" y="211667"/>
                    </a:cubicBezTo>
                    <a:lnTo>
                      <a:pt x="3073982" y="282222"/>
                    </a:lnTo>
                    <a:cubicBezTo>
                      <a:pt x="3073982" y="399122"/>
                      <a:pt x="3168749" y="493889"/>
                      <a:pt x="3285649" y="493889"/>
                    </a:cubicBezTo>
                    <a:cubicBezTo>
                      <a:pt x="3402549" y="493889"/>
                      <a:pt x="3497316" y="399122"/>
                      <a:pt x="3497316" y="282222"/>
                    </a:cubicBezTo>
                    <a:lnTo>
                      <a:pt x="3497316" y="211667"/>
                    </a:lnTo>
                    <a:cubicBezTo>
                      <a:pt x="3497316" y="94766"/>
                      <a:pt x="3402549" y="0"/>
                      <a:pt x="3285649" y="0"/>
                    </a:cubicBezTo>
                    <a:moveTo>
                      <a:pt x="3066433" y="969998"/>
                    </a:moveTo>
                    <a:cubicBezTo>
                      <a:pt x="3067632" y="961884"/>
                      <a:pt x="3056202" y="958709"/>
                      <a:pt x="3053027" y="966258"/>
                    </a:cubicBezTo>
                    <a:lnTo>
                      <a:pt x="2899005" y="1325598"/>
                    </a:lnTo>
                    <a:cubicBezTo>
                      <a:pt x="2876748" y="1377518"/>
                      <a:pt x="2825672" y="1411161"/>
                      <a:pt x="2769182" y="1411111"/>
                    </a:cubicBezTo>
                    <a:lnTo>
                      <a:pt x="2704130" y="1411111"/>
                    </a:lnTo>
                    <a:cubicBezTo>
                      <a:pt x="2692266" y="1411122"/>
                      <a:pt x="2681190" y="1405168"/>
                      <a:pt x="2674655" y="1395265"/>
                    </a:cubicBezTo>
                    <a:cubicBezTo>
                      <a:pt x="2668120" y="1385363"/>
                      <a:pt x="2667000" y="1372839"/>
                      <a:pt x="2671675" y="1361934"/>
                    </a:cubicBezTo>
                    <a:lnTo>
                      <a:pt x="2862316" y="917222"/>
                    </a:lnTo>
                    <a:lnTo>
                      <a:pt x="2932448" y="741821"/>
                    </a:lnTo>
                    <a:cubicBezTo>
                      <a:pt x="2975318" y="634683"/>
                      <a:pt x="3079095" y="564437"/>
                      <a:pt x="3194491" y="564444"/>
                    </a:cubicBezTo>
                    <a:lnTo>
                      <a:pt x="3376807" y="564444"/>
                    </a:lnTo>
                    <a:cubicBezTo>
                      <a:pt x="3492203" y="564437"/>
                      <a:pt x="3595980" y="634683"/>
                      <a:pt x="3638850" y="741821"/>
                    </a:cubicBezTo>
                    <a:lnTo>
                      <a:pt x="3708982" y="917222"/>
                    </a:lnTo>
                    <a:lnTo>
                      <a:pt x="3899553" y="1361934"/>
                    </a:lnTo>
                    <a:cubicBezTo>
                      <a:pt x="3904228" y="1372839"/>
                      <a:pt x="3903107" y="1385363"/>
                      <a:pt x="3896572" y="1395265"/>
                    </a:cubicBezTo>
                    <a:cubicBezTo>
                      <a:pt x="3890037" y="1405168"/>
                      <a:pt x="3878962" y="1411122"/>
                      <a:pt x="3867097" y="1411111"/>
                    </a:cubicBezTo>
                    <a:lnTo>
                      <a:pt x="3802045" y="1411111"/>
                    </a:lnTo>
                    <a:cubicBezTo>
                      <a:pt x="3745607" y="1411105"/>
                      <a:pt x="3694601" y="1377471"/>
                      <a:pt x="3672364" y="1325598"/>
                    </a:cubicBezTo>
                    <a:lnTo>
                      <a:pt x="3518341" y="966258"/>
                    </a:lnTo>
                    <a:cubicBezTo>
                      <a:pt x="3515096" y="958709"/>
                      <a:pt x="3503736" y="961884"/>
                      <a:pt x="3504865" y="969998"/>
                    </a:cubicBezTo>
                    <a:lnTo>
                      <a:pt x="3567871" y="1411111"/>
                    </a:lnTo>
                    <a:lnTo>
                      <a:pt x="3635252" y="2219607"/>
                    </a:lnTo>
                    <a:cubicBezTo>
                      <a:pt x="3636060" y="2229429"/>
                      <a:pt x="3632723" y="2239141"/>
                      <a:pt x="3626048" y="2246392"/>
                    </a:cubicBezTo>
                    <a:cubicBezTo>
                      <a:pt x="3619374" y="2253643"/>
                      <a:pt x="3609970" y="2257771"/>
                      <a:pt x="3600115" y="2257778"/>
                    </a:cubicBezTo>
                    <a:lnTo>
                      <a:pt x="3546281" y="2257778"/>
                    </a:lnTo>
                    <a:cubicBezTo>
                      <a:pt x="3477299" y="2257786"/>
                      <a:pt x="3418423" y="2207921"/>
                      <a:pt x="3407075" y="2139879"/>
                    </a:cubicBezTo>
                    <a:lnTo>
                      <a:pt x="3292704" y="1452880"/>
                    </a:lnTo>
                    <a:cubicBezTo>
                      <a:pt x="3291364" y="1444978"/>
                      <a:pt x="3280075" y="1444978"/>
                      <a:pt x="3278735" y="1452880"/>
                    </a:cubicBezTo>
                    <a:lnTo>
                      <a:pt x="3164293" y="2139879"/>
                    </a:lnTo>
                    <a:cubicBezTo>
                      <a:pt x="3152942" y="2207948"/>
                      <a:pt x="3094025" y="2257821"/>
                      <a:pt x="3025017" y="2257778"/>
                    </a:cubicBezTo>
                    <a:lnTo>
                      <a:pt x="2971183" y="2257778"/>
                    </a:lnTo>
                    <a:cubicBezTo>
                      <a:pt x="2961328" y="2257771"/>
                      <a:pt x="2951924" y="2253643"/>
                      <a:pt x="2945250" y="2246392"/>
                    </a:cubicBezTo>
                    <a:cubicBezTo>
                      <a:pt x="2938575" y="2239141"/>
                      <a:pt x="2935238" y="2229429"/>
                      <a:pt x="2936046" y="2219607"/>
                    </a:cubicBezTo>
                    <a:lnTo>
                      <a:pt x="3003427" y="1411111"/>
                    </a:lnTo>
                    <a:lnTo>
                      <a:pt x="3066433" y="969998"/>
                    </a:lnTo>
                  </a:path>
                </a:pathLst>
              </a:custGeom>
              <a:grpFill/>
            </p:spPr>
          </p:sp>
        </p:grpSp>
      </p:grpSp>
      <p:sp>
        <p:nvSpPr>
          <p:cNvPr id="31" name="Rectangle 30"/>
          <p:cNvSpPr/>
          <p:nvPr/>
        </p:nvSpPr>
        <p:spPr>
          <a:xfrm>
            <a:off x="3335866" y="2926173"/>
            <a:ext cx="3141135" cy="555345"/>
          </a:xfrm>
          <a:prstGeom prst="rect">
            <a:avLst/>
          </a:prstGeom>
        </p:spPr>
        <p:txBody>
          <a:bodyPr wrap="square">
            <a:spAutoFit/>
          </a:bodyPr>
          <a:lstStyle/>
          <a:p>
            <a:pPr algn="ctr">
              <a:lnSpc>
                <a:spcPts val="3467"/>
              </a:lnSpc>
            </a:pPr>
            <a:r>
              <a:rPr lang="en-US" sz="3733" dirty="0">
                <a:latin typeface="Public Sans"/>
              </a:rPr>
              <a:t>Bryn</a:t>
            </a:r>
            <a:endParaRPr lang="en-US" sz="2400" dirty="0">
              <a:latin typeface="Public Sans"/>
            </a:endParaRPr>
          </a:p>
        </p:txBody>
      </p:sp>
    </p:spTree>
    <p:extLst>
      <p:ext uri="{BB962C8B-B14F-4D97-AF65-F5344CB8AC3E}">
        <p14:creationId xmlns:p14="http://schemas.microsoft.com/office/powerpoint/2010/main" val="399771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5"/>
          <p:cNvSpPr txBox="1">
            <a:spLocks noGrp="1"/>
          </p:cNvSpPr>
          <p:nvPr>
            <p:ph type="title"/>
          </p:nvPr>
        </p:nvSpPr>
        <p:spPr/>
        <p:txBody>
          <a:bodyPr>
            <a:normAutofit fontScale="90000"/>
          </a:bodyPr>
          <a:lstStyle/>
          <a:p>
            <a:pPr lvl="0"/>
            <a:r>
              <a:rPr lang="en-GB" dirty="0">
                <a:sym typeface="Helvetica Neue Light"/>
              </a:rPr>
              <a:t>MRC </a:t>
            </a:r>
            <a:r>
              <a:rPr lang="en" dirty="0">
                <a:sym typeface="Helvetica Neue Light"/>
              </a:rPr>
              <a:t>CLIMB</a:t>
            </a:r>
            <a:r>
              <a:rPr lang="en-GB" dirty="0">
                <a:sym typeface="Helvetica Neue Light"/>
              </a:rPr>
              <a:t> (2013-2020)</a:t>
            </a:r>
            <a:br>
              <a:rPr lang="en-GB" dirty="0">
                <a:sym typeface="Helvetica Neue Light"/>
              </a:rPr>
            </a:br>
            <a:r>
              <a:rPr lang="en-GB" dirty="0">
                <a:sym typeface="Helvetica Neue Light"/>
              </a:rPr>
              <a:t>Cloud Infrastructure for Microbial Bioinformatics</a:t>
            </a:r>
            <a:endParaRPr lang="en" dirty="0">
              <a:sym typeface="Helvetica Neue Light"/>
            </a:endParaRPr>
          </a:p>
        </p:txBody>
      </p:sp>
      <p:sp>
        <p:nvSpPr>
          <p:cNvPr id="117" name="Google Shape;117;p25"/>
          <p:cNvSpPr txBox="1">
            <a:spLocks noGrp="1"/>
          </p:cNvSpPr>
          <p:nvPr>
            <p:ph sz="quarter" idx="1"/>
          </p:nvPr>
        </p:nvSpPr>
        <p:spPr/>
        <p:txBody>
          <a:bodyPr/>
          <a:lstStyle/>
          <a:p>
            <a:pPr lvl="0"/>
            <a:r>
              <a:rPr lang="en" dirty="0"/>
              <a:t>&gt;900 users | &gt;300 groups | &gt; 85 institutions</a:t>
            </a:r>
          </a:p>
          <a:p>
            <a:pPr lvl="0"/>
            <a:r>
              <a:rPr lang="en" dirty="0"/>
              <a:t>&gt;4,500 Virtual Machines fired up</a:t>
            </a:r>
          </a:p>
          <a:p>
            <a:pPr lvl="0"/>
            <a:r>
              <a:rPr lang="en" dirty="0"/>
              <a:t>&gt;170 papers | £50M in funded projects</a:t>
            </a:r>
          </a:p>
          <a:p>
            <a:pPr lvl="0"/>
            <a:r>
              <a:rPr lang="en" dirty="0"/>
              <a:t>&gt;40 events | &gt;1,500 people trained</a:t>
            </a:r>
          </a:p>
          <a:p>
            <a:pPr lvl="0"/>
            <a:r>
              <a:rPr lang="en" dirty="0"/>
              <a:t>&gt;38,000 views for 19 tutorials on Discourse</a:t>
            </a:r>
          </a:p>
          <a:p>
            <a:pPr lvl="0"/>
            <a:r>
              <a:rPr lang="en" dirty="0"/>
              <a:t>HPCwire Readers’ Choice Awards</a:t>
            </a:r>
          </a:p>
          <a:p>
            <a:pPr lvl="1"/>
            <a:r>
              <a:rPr lang="en" dirty="0"/>
              <a:t>Best use of HPC in Life Science</a:t>
            </a:r>
          </a:p>
          <a:p>
            <a:pPr lvl="1"/>
            <a:r>
              <a:rPr lang="en" dirty="0"/>
              <a:t>Best HPC Collaboration</a:t>
            </a:r>
            <a:endParaRPr lang="en-GB" dirty="0"/>
          </a:p>
          <a:p>
            <a:r>
              <a:rPr lang="en-GB" dirty="0">
                <a:hlinkClick r:id="rId3"/>
              </a:rPr>
              <a:t>https://tinyurl.com/climb-movie</a:t>
            </a:r>
            <a:r>
              <a:rPr lang="en-GB" dirty="0"/>
              <a:t> </a:t>
            </a:r>
            <a:endParaRPr lang="en" dirty="0"/>
          </a:p>
        </p:txBody>
      </p:sp>
      <p:pic>
        <p:nvPicPr>
          <p:cNvPr id="118" name="Google Shape;118;p25" descr="Schermata 2017-12-12 alle 17.20.43.png"/>
          <p:cNvPicPr preferRelativeResize="0"/>
          <p:nvPr/>
        </p:nvPicPr>
        <p:blipFill rotWithShape="1">
          <a:blip r:embed="rId4">
            <a:alphaModFix/>
          </a:blip>
          <a:srcRect l="29941" t="5204" r="4031"/>
          <a:stretch/>
        </p:blipFill>
        <p:spPr>
          <a:xfrm>
            <a:off x="8310456" y="1774696"/>
            <a:ext cx="3626888" cy="47181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Google Shape;144;p27" descr="Immagine"/>
          <p:cNvPicPr preferRelativeResize="0"/>
          <p:nvPr/>
        </p:nvPicPr>
        <p:blipFill rotWithShape="1">
          <a:blip r:embed="rId5">
            <a:alphaModFix/>
          </a:blip>
          <a:srcRect/>
          <a:stretch/>
        </p:blipFill>
        <p:spPr>
          <a:xfrm>
            <a:off x="5995352" y="4682791"/>
            <a:ext cx="2130373" cy="9507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p:cNvSpPr txBox="1"/>
          <p:nvPr/>
        </p:nvSpPr>
        <p:spPr>
          <a:xfrm>
            <a:off x="8125725" y="2935730"/>
            <a:ext cx="184731" cy="461665"/>
          </a:xfrm>
          <a:prstGeom prst="rect">
            <a:avLst/>
          </a:prstGeom>
          <a:noFill/>
        </p:spPr>
        <p:txBody>
          <a:bodyPr wrap="none" rtlCol="0">
            <a:spAutoFit/>
          </a:bodyPr>
          <a:lstStyle/>
          <a:p>
            <a:endParaRPr lang="en-US" sz="24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1190</Words>
  <Application>Microsoft Macintosh PowerPoint</Application>
  <PresentationFormat>Custom</PresentationFormat>
  <Paragraphs>283</Paragraphs>
  <Slides>22</Slides>
  <Notes>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CLIMB, the Cloud and Notebook Servers</vt:lpstr>
      <vt:lpstr>Bacterial Genomics The Golden Era: 1995-2007</vt:lpstr>
      <vt:lpstr>High-throughput Sequencing from 2007 onwards</vt:lpstr>
      <vt:lpstr>The Problems…</vt:lpstr>
      <vt:lpstr>PowerPoint Presentation</vt:lpstr>
      <vt:lpstr>PowerPoint Presentation</vt:lpstr>
      <vt:lpstr>How does the Cloud work?</vt:lpstr>
      <vt:lpstr>MRC CLIMB (2013-2020) Cloud Infrastructure for Microbial Bioinformatics</vt:lpstr>
      <vt:lpstr>MRC CLIMB (2013-2020) Cloud Infrastructure for Microbial Bioinformatics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Jupyter Notebook Servers</vt:lpstr>
      <vt:lpstr>Rationale</vt:lpstr>
      <vt:lpstr>Advantages</vt:lpstr>
      <vt:lpstr>PowerPoint Presentation</vt:lpstr>
      <vt:lpstr>Advantages </vt:lpstr>
      <vt:lpstr>Over to the expert…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Pallen (QIB)</dc:creator>
  <cp:lastModifiedBy>Mark Pallen</cp:lastModifiedBy>
  <cp:revision>25</cp:revision>
  <dcterms:created xsi:type="dcterms:W3CDTF">2022-11-08T10:00:37Z</dcterms:created>
  <dcterms:modified xsi:type="dcterms:W3CDTF">2023-09-26T14:44:05Z</dcterms:modified>
</cp:coreProperties>
</file>